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media/image94.jpg" ContentType="image/jpg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  <Override PartName="/ppt/charts/style9.xml" ContentType="application/vnd.ms-office.chartstyle+xml"/>
  <Override PartName="/ppt/charts/colors9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65" r:id="rId2"/>
    <p:sldId id="287" r:id="rId3"/>
    <p:sldId id="260" r:id="rId4"/>
    <p:sldId id="288" r:id="rId5"/>
    <p:sldId id="289" r:id="rId6"/>
    <p:sldId id="277" r:id="rId7"/>
    <p:sldId id="286" r:id="rId8"/>
    <p:sldId id="266" r:id="rId9"/>
    <p:sldId id="292" r:id="rId10"/>
    <p:sldId id="278" r:id="rId11"/>
    <p:sldId id="293" r:id="rId12"/>
    <p:sldId id="290" r:id="rId13"/>
    <p:sldId id="279" r:id="rId14"/>
    <p:sldId id="269" r:id="rId15"/>
    <p:sldId id="291" r:id="rId16"/>
    <p:sldId id="267" r:id="rId17"/>
    <p:sldId id="271" r:id="rId18"/>
    <p:sldId id="280" r:id="rId19"/>
    <p:sldId id="281" r:id="rId20"/>
    <p:sldId id="282" r:id="rId21"/>
    <p:sldId id="270" r:id="rId22"/>
    <p:sldId id="284" r:id="rId23"/>
    <p:sldId id="285" r:id="rId24"/>
    <p:sldId id="294" r:id="rId25"/>
    <p:sldId id="295" r:id="rId26"/>
    <p:sldId id="296" r:id="rId27"/>
    <p:sldId id="283" r:id="rId28"/>
    <p:sldId id="272" r:id="rId29"/>
    <p:sldId id="274" r:id="rId30"/>
    <p:sldId id="273" r:id="rId31"/>
    <p:sldId id="275" r:id="rId32"/>
    <p:sldId id="300" r:id="rId33"/>
    <p:sldId id="299" r:id="rId34"/>
    <p:sldId id="268" r:id="rId35"/>
    <p:sldId id="298" r:id="rId36"/>
    <p:sldId id="276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B850"/>
    <a:srgbClr val="FF9F9F"/>
    <a:srgbClr val="FFC207"/>
    <a:srgbClr val="6A4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-90" y="-8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численности населения Ичалковского муниципального района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2012-2022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гг., чел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численности населения Ичалковского муниципального района 2012-2021 гг., чел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Лист1!$A$2:$A$13</c:f>
              <c:numCache>
                <c:formatCode>General</c:formatCode>
                <c:ptCount val="12"/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</c:numCache>
            </c:numRef>
          </c:cat>
          <c:val>
            <c:numRef>
              <c:f>Лист1!$B$2:$B$13</c:f>
              <c:numCache>
                <c:formatCode>General</c:formatCode>
                <c:ptCount val="12"/>
                <c:pt idx="1">
                  <c:v>19904</c:v>
                </c:pt>
                <c:pt idx="2">
                  <c:v>19653</c:v>
                </c:pt>
                <c:pt idx="3">
                  <c:v>19050</c:v>
                </c:pt>
                <c:pt idx="4">
                  <c:v>18802</c:v>
                </c:pt>
                <c:pt idx="5">
                  <c:v>18559</c:v>
                </c:pt>
                <c:pt idx="6">
                  <c:v>18285</c:v>
                </c:pt>
                <c:pt idx="7">
                  <c:v>17909</c:v>
                </c:pt>
                <c:pt idx="8">
                  <c:v>17575</c:v>
                </c:pt>
                <c:pt idx="9">
                  <c:v>17334</c:v>
                </c:pt>
                <c:pt idx="10">
                  <c:v>16856</c:v>
                </c:pt>
                <c:pt idx="11">
                  <c:v>17147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AC5-4DD2-A7D0-760522B9D9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1760000"/>
        <c:axId val="101765888"/>
        <c:axId val="0"/>
      </c:bar3DChart>
      <c:catAx>
        <c:axId val="101760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1765888"/>
        <c:crosses val="autoZero"/>
        <c:auto val="1"/>
        <c:lblAlgn val="ctr"/>
        <c:lblOffset val="100"/>
        <c:noMultiLvlLbl val="0"/>
      </c:catAx>
      <c:valAx>
        <c:axId val="101765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1760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2">
        <a:lumMod val="75000"/>
      </a:schemeClr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выручки от реализации сельскохозяйственных предприятий,</a:t>
            </a:r>
            <a:r>
              <a:rPr lang="ru-RU" sz="1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</a:t>
            </a:r>
            <a:r>
              <a:rPr lang="ru-RU" baseline="0" dirty="0"/>
              <a:t>.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>
              <a:glow>
                <a:schemeClr val="accent1"/>
              </a:glow>
            </a:effectLst>
            <a:scene3d>
              <a:camera prst="orthographicFront"/>
              <a:lightRig rig="threePt" dir="t"/>
            </a:scene3d>
            <a:sp3d>
              <a:bevelB w="101600" prst="riblet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1462</c:v>
                </c:pt>
                <c:pt idx="1">
                  <c:v>1765.8</c:v>
                </c:pt>
                <c:pt idx="2">
                  <c:v>2034.8</c:v>
                </c:pt>
                <c:pt idx="3">
                  <c:v>2227.1</c:v>
                </c:pt>
                <c:pt idx="4">
                  <c:v>2846.3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AB7-4860-8ABB-230AE09E82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1796864"/>
        <c:axId val="101815040"/>
      </c:barChart>
      <c:catAx>
        <c:axId val="101796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1815040"/>
        <c:crosses val="autoZero"/>
        <c:auto val="1"/>
        <c:lblAlgn val="ctr"/>
        <c:lblOffset val="100"/>
        <c:noMultiLvlLbl val="0"/>
      </c:catAx>
      <c:valAx>
        <c:axId val="101815040"/>
        <c:scaling>
          <c:orientation val="minMax"/>
          <c:max val="35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1796864"/>
        <c:crosses val="autoZero"/>
        <c:crossBetween val="between"/>
        <c:majorUnit val="500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отгруженной продукции собственного производства, млн. руб.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4453</c:v>
                </c:pt>
                <c:pt idx="1">
                  <c:v>4733</c:v>
                </c:pt>
                <c:pt idx="2">
                  <c:v>5078</c:v>
                </c:pt>
                <c:pt idx="3">
                  <c:v>5517</c:v>
                </c:pt>
                <c:pt idx="4">
                  <c:v>6731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EA4-4EA5-B3E4-D978EA7B5B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4888192"/>
        <c:axId val="104889728"/>
        <c:axId val="0"/>
      </c:bar3DChart>
      <c:catAx>
        <c:axId val="104888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4889728"/>
        <c:crosses val="autoZero"/>
        <c:auto val="1"/>
        <c:lblAlgn val="ctr"/>
        <c:lblOffset val="100"/>
        <c:noMultiLvlLbl val="0"/>
      </c:catAx>
      <c:valAx>
        <c:axId val="104889728"/>
        <c:scaling>
          <c:orientation val="minMax"/>
          <c:max val="25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4888192"/>
        <c:crosses val="autoZero"/>
        <c:crossBetween val="between"/>
        <c:majorUnit val="500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предприятий района, ед. </a:t>
            </a:r>
          </a:p>
        </c:rich>
      </c:tx>
      <c:layout>
        <c:manualLayout>
          <c:xMode val="edge"/>
          <c:yMode val="edge"/>
          <c:x val="0.14496185352445143"/>
          <c:y val="3.048780487804878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9549791977510276"/>
          <c:y val="0.25681750501661316"/>
          <c:w val="0.38354787022804177"/>
          <c:h val="0.641154363416817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16C-456B-9019-1EE66F175DD0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16C-456B-9019-1EE66F175DD0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7B69-4DD7-A363-A350FEB0EAB3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B69-4DD7-A363-A350FEB0EAB3}"/>
              </c:ext>
            </c:extLst>
          </c:dPt>
          <c:dLbls>
            <c:dLbl>
              <c:idx val="2"/>
              <c:layout>
                <c:manualLayout>
                  <c:x val="4.8645562289452431E-2"/>
                  <c:y val="0.27688311992919978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B69-4DD7-A363-A350FEB0EA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Малые</c:v>
                </c:pt>
                <c:pt idx="1">
                  <c:v>Средние</c:v>
                </c:pt>
                <c:pt idx="2">
                  <c:v>Микропредприятия</c:v>
                </c:pt>
                <c:pt idx="3">
                  <c:v>ИП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</c:v>
                </c:pt>
                <c:pt idx="1">
                  <c:v>3</c:v>
                </c:pt>
                <c:pt idx="2">
                  <c:v>41</c:v>
                </c:pt>
                <c:pt idx="3">
                  <c:v>275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B69-4DD7-A363-A350FEB0EA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8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заработная плата, 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84B-43C3-956F-65805A1D4067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84B-43C3-956F-65805A1D406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84B-43C3-956F-65805A1D406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F63-4F65-85DE-644B00071C2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25356.9</c:v>
                </c:pt>
                <c:pt idx="1">
                  <c:v>26645.7</c:v>
                </c:pt>
                <c:pt idx="2">
                  <c:v>28970</c:v>
                </c:pt>
                <c:pt idx="3">
                  <c:v>32072.9</c:v>
                </c:pt>
                <c:pt idx="4">
                  <c:v>36486.800000000003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84B-43C3-956F-65805A1D40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5202048"/>
        <c:axId val="105203584"/>
        <c:axId val="0"/>
      </c:bar3DChart>
      <c:catAx>
        <c:axId val="105202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5203584"/>
        <c:crosses val="autoZero"/>
        <c:auto val="1"/>
        <c:lblAlgn val="ctr"/>
        <c:lblOffset val="100"/>
        <c:noMultiLvlLbl val="0"/>
      </c:catAx>
      <c:valAx>
        <c:axId val="105203584"/>
        <c:scaling>
          <c:orientation val="minMax"/>
          <c:max val="30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5202048"/>
        <c:crosses val="autoZero"/>
        <c:crossBetween val="between"/>
        <c:majorUnit val="5000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инвестиций в основной капитал,</a:t>
            </a:r>
            <a:r>
              <a:rPr lang="ru-RU" sz="1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</a:t>
            </a:r>
            <a:r>
              <a:rPr lang="ru-RU" baseline="0" dirty="0"/>
              <a:t>.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582.9</c:v>
                </c:pt>
                <c:pt idx="1">
                  <c:v>448.8</c:v>
                </c:pt>
                <c:pt idx="2">
                  <c:v>460.2</c:v>
                </c:pt>
                <c:pt idx="3">
                  <c:v>637.70000000000005</c:v>
                </c:pt>
                <c:pt idx="4">
                  <c:v>972.6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8C7-459D-93F9-FBAD874F14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05288448"/>
        <c:axId val="105289984"/>
      </c:barChart>
      <c:catAx>
        <c:axId val="1052884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5289984"/>
        <c:crosses val="autoZero"/>
        <c:auto val="1"/>
        <c:lblAlgn val="ctr"/>
        <c:lblOffset val="100"/>
        <c:noMultiLvlLbl val="0"/>
      </c:catAx>
      <c:valAx>
        <c:axId val="105289984"/>
        <c:scaling>
          <c:orientation val="minMax"/>
          <c:max val="10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5288448"/>
        <c:crosses val="autoZero"/>
        <c:crossBetween val="between"/>
        <c:majorUnit val="100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Источники инвестиций в основной капитал, %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AA4-4021-8313-50383223AD11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AA4-4021-8313-50383223AD11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AA4-4021-8313-50383223AD11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E6028FAB-F1EE-4646-8CC9-5A41A327D36F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2AA4-4021-8313-50383223AD11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39EA8248-54DC-4A60-866F-545811D867A4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2AA4-4021-8313-50383223AD11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15DC6C07-776B-431E-B314-B0B447327E80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AA4-4021-8313-50383223AD11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Собственные средства</c:v>
                </c:pt>
                <c:pt idx="1">
                  <c:v>Бюджетные средства</c:v>
                </c:pt>
                <c:pt idx="2">
                  <c:v>Прочие привлеченные средства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87.8</c:v>
                </c:pt>
                <c:pt idx="1">
                  <c:v>13.2</c:v>
                </c:pt>
                <c:pt idx="2">
                  <c:v>1.1000000000000001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AA4-4021-8313-50383223AD11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5.8455657914515451E-2"/>
          <c:w val="1"/>
          <c:h val="0.4245625271898237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собственных доходов</c:v>
                </c:pt>
              </c:strCache>
            </c:strRef>
          </c:tx>
          <c:dPt>
            <c:idx val="0"/>
            <c:bubble3D val="0"/>
            <c:explosion val="4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5A4-4D4B-B5A3-3F72EF95368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464-45A5-BF26-F469966A5BC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464-45A5-BF26-F469966A5BC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464-45A5-BF26-F469966A5BC2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5464-45A5-BF26-F469966A5BC2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5464-45A5-BF26-F469966A5BC2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5464-45A5-BF26-F469966A5BC2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5464-45A5-BF26-F469966A5BC2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5464-45A5-BF26-F469966A5BC2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5464-45A5-BF26-F469966A5BC2}"/>
              </c:ext>
            </c:extLst>
          </c:dPt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Лист1!$A$2:$A$11</c:f>
              <c:strCache>
                <c:ptCount val="10"/>
                <c:pt idx="0">
                  <c:v>Налог на доходы физических лиц</c:v>
                </c:pt>
                <c:pt idx="1">
                  <c:v>Акцизы (ГСМ)</c:v>
                </c:pt>
                <c:pt idx="2">
                  <c:v>Упрощенная система налогообложения</c:v>
                </c:pt>
                <c:pt idx="3">
                  <c:v>Единый налог на вмененный доход</c:v>
                </c:pt>
                <c:pt idx="4">
                  <c:v>Единый сельскохозяйственный налог</c:v>
                </c:pt>
                <c:pt idx="5">
                  <c:v>Упрощенная система налогообложения на основе патента</c:v>
                </c:pt>
                <c:pt idx="6">
                  <c:v>Налог на имущество</c:v>
                </c:pt>
                <c:pt idx="7">
                  <c:v>Земельный налог</c:v>
                </c:pt>
                <c:pt idx="8">
                  <c:v>Госпошлина</c:v>
                </c:pt>
                <c:pt idx="9">
                  <c:v>Неналоговые доходы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47.6</c:v>
                </c:pt>
                <c:pt idx="1">
                  <c:v>7.5</c:v>
                </c:pt>
                <c:pt idx="2">
                  <c:v>2.6</c:v>
                </c:pt>
                <c:pt idx="3">
                  <c:v>0</c:v>
                </c:pt>
                <c:pt idx="4">
                  <c:v>4.3</c:v>
                </c:pt>
                <c:pt idx="5">
                  <c:v>1.3</c:v>
                </c:pt>
                <c:pt idx="6">
                  <c:v>1.9</c:v>
                </c:pt>
                <c:pt idx="7">
                  <c:v>7.3</c:v>
                </c:pt>
                <c:pt idx="8">
                  <c:v>1.4</c:v>
                </c:pt>
                <c:pt idx="9">
                  <c:v>26.1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5A4-4D4B-B5A3-3F72EF9536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1845574730410432E-2"/>
          <c:y val="0.51134180223349091"/>
          <c:w val="0.93806895673837543"/>
          <c:h val="0.473074276201490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dirty="0"/>
              <a:t>Ввод в эксплуатацию </a:t>
            </a:r>
            <a:r>
              <a:rPr lang="ru-RU" dirty="0" smtClean="0"/>
              <a:t>жилья, </a:t>
            </a:r>
            <a:r>
              <a:rPr lang="ru-RU" dirty="0"/>
              <a:t>с учетом индивидуального жилищного строительства</a:t>
            </a:r>
          </a:p>
        </c:rich>
      </c:tx>
      <c:layout>
        <c:manualLayout>
          <c:xMode val="edge"/>
          <c:yMode val="edge"/>
          <c:x val="9.8038537865693623E-2"/>
          <c:y val="1.6695299177789381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м2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25000">
                  <a:schemeClr val="accent2">
                    <a:lumMod val="75000"/>
                  </a:schemeClr>
                </a:gs>
                <a:gs pos="51000">
                  <a:srgbClr val="FFC00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cat>
            <c:numRef>
              <c:f>Лист1!$A$2:$A$8</c:f>
              <c:numCache>
                <c:formatCode>General</c:formatCode>
                <c:ptCount val="7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4620</c:v>
                </c:pt>
                <c:pt idx="1">
                  <c:v>4602</c:v>
                </c:pt>
                <c:pt idx="2">
                  <c:v>3901</c:v>
                </c:pt>
                <c:pt idx="3">
                  <c:v>5070</c:v>
                </c:pt>
                <c:pt idx="4">
                  <c:v>4188</c:v>
                </c:pt>
                <c:pt idx="5">
                  <c:v>3803</c:v>
                </c:pt>
                <c:pt idx="6">
                  <c:v>5100.5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0A0-4FE6-9A11-2C7C1CCF37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8361600"/>
        <c:axId val="108363136"/>
        <c:axId val="0"/>
      </c:bar3DChart>
      <c:catAx>
        <c:axId val="108361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8363136"/>
        <c:crosses val="autoZero"/>
        <c:auto val="1"/>
        <c:lblAlgn val="ctr"/>
        <c:lblOffset val="100"/>
        <c:noMultiLvlLbl val="0"/>
      </c:catAx>
      <c:valAx>
        <c:axId val="108363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8361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4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/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dk1">
            <a:lumMod val="60000"/>
            <a:lumOff val="4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/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293DA4-647E-4F76-8583-1C270E70E397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D5EBD-D54E-43E0-B7CE-88925D6454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463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45F86-4E63-4A5C-90F3-D30442C729CD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584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45F86-4E63-4A5C-90F3-D30442C729CD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452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45F86-4E63-4A5C-90F3-D30442C729CD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825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45F86-4E63-4A5C-90F3-D30442C729CD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547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45F86-4E63-4A5C-90F3-D30442C729CD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537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45F86-4E63-4A5C-90F3-D30442C729CD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240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45F86-4E63-4A5C-90F3-D30442C729CD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50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45F86-4E63-4A5C-90F3-D30442C729CD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850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45F86-4E63-4A5C-90F3-D30442C729CD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037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45F86-4E63-4A5C-90F3-D30442C729CD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03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45F86-4E63-4A5C-90F3-D30442C729CD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244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50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45F86-4E63-4A5C-90F3-D30442C729CD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9DB0A-598C-46D0-9F26-A6BAA2B7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61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12" Type="http://schemas.openxmlformats.org/officeDocument/2006/relationships/image" Target="../media/image76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11" Type="http://schemas.openxmlformats.org/officeDocument/2006/relationships/image" Target="../media/image75.png"/><Relationship Id="rId5" Type="http://schemas.openxmlformats.org/officeDocument/2006/relationships/image" Target="../media/image69.jpeg"/><Relationship Id="rId10" Type="http://schemas.openxmlformats.org/officeDocument/2006/relationships/image" Target="../media/image74.png"/><Relationship Id="rId4" Type="http://schemas.openxmlformats.org/officeDocument/2006/relationships/image" Target="../media/image68.jpeg"/><Relationship Id="rId9" Type="http://schemas.openxmlformats.org/officeDocument/2006/relationships/image" Target="../media/image7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mailto:ich_administration@ichalki.e-mordovia.ru" TargetMode="External"/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png"/><Relationship Id="rId4" Type="http://schemas.openxmlformats.org/officeDocument/2006/relationships/hyperlink" Target="http://www.ichalkirm.ru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Segoe Print" panose="02000600000000000000" pitchFamily="2" charset="0"/>
              </a:rPr>
              <a:t>Ичалковский муниципальный район</a:t>
            </a:r>
            <a:br>
              <a:rPr lang="ru-RU" sz="3600" b="1" dirty="0">
                <a:latin typeface="Segoe Print" panose="02000600000000000000" pitchFamily="2" charset="0"/>
              </a:rPr>
            </a:br>
            <a:r>
              <a:rPr lang="ru-RU" sz="3600" b="1" dirty="0">
                <a:latin typeface="Segoe Print" panose="02000600000000000000" pitchFamily="2" charset="0"/>
              </a:rPr>
              <a:t> Республики Мордовия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301" y="1472618"/>
            <a:ext cx="4268255" cy="24841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0856" y="1370445"/>
            <a:ext cx="2467383" cy="537703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/>
          <a:srcRect l="8467" r="3225"/>
          <a:stretch/>
        </p:blipFill>
        <p:spPr>
          <a:xfrm>
            <a:off x="7659930" y="3987356"/>
            <a:ext cx="4067254" cy="2870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57" t="12618" r="3357" b="8005"/>
          <a:stretch/>
        </p:blipFill>
        <p:spPr>
          <a:xfrm>
            <a:off x="7513072" y="1599721"/>
            <a:ext cx="4084687" cy="2357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01" y="3987356"/>
            <a:ext cx="4287338" cy="2629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201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Инвестиции в основной капитал</a:t>
            </a:r>
            <a:endParaRPr lang="ru-RU" dirty="0"/>
          </a:p>
        </p:txBody>
      </p:sp>
      <p:graphicFrame>
        <p:nvGraphicFramePr>
          <p:cNvPr id="14" name="Диаграмма 13">
            <a:extLst>
              <a:ext uri="{FF2B5EF4-FFF2-40B4-BE49-F238E27FC236}">
                <a16:creationId xmlns="" xmlns:a16="http://schemas.microsoft.com/office/drawing/2014/main" id="{6D80D0F8-9ADA-4BEB-B6C0-1E9EDD803A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2742962"/>
              </p:ext>
            </p:extLst>
          </p:nvPr>
        </p:nvGraphicFramePr>
        <p:xfrm>
          <a:off x="761185" y="1682666"/>
          <a:ext cx="5576115" cy="4337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298056748"/>
              </p:ext>
            </p:extLst>
          </p:nvPr>
        </p:nvGraphicFramePr>
        <p:xfrm>
          <a:off x="6489700" y="1682666"/>
          <a:ext cx="5524500" cy="4189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781460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-200417" y="0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Налоговый потенциал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666513"/>
              </p:ext>
            </p:extLst>
          </p:nvPr>
        </p:nvGraphicFramePr>
        <p:xfrm>
          <a:off x="165100" y="1519766"/>
          <a:ext cx="6324600" cy="49998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181600">
                  <a:extLst>
                    <a:ext uri="{9D8B030D-6E8A-4147-A177-3AD203B41FA5}">
                      <a16:colId xmlns="" xmlns:a16="http://schemas.microsoft.com/office/drawing/2014/main" val="562553872"/>
                    </a:ext>
                  </a:extLst>
                </a:gridCol>
                <a:gridCol w="1143000">
                  <a:extLst>
                    <a:ext uri="{9D8B030D-6E8A-4147-A177-3AD203B41FA5}">
                      <a16:colId xmlns="" xmlns:a16="http://schemas.microsoft.com/office/drawing/2014/main" val="2997966970"/>
                    </a:ext>
                  </a:extLst>
                </a:gridCol>
              </a:tblGrid>
              <a:tr h="42987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Доля,%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18153054"/>
                  </a:ext>
                </a:extLst>
              </a:tr>
              <a:tr h="42987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доходы физических лиц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35178668"/>
                  </a:ext>
                </a:extLst>
              </a:tr>
              <a:tr h="42987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 (ГСМ)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7,5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35353476"/>
                  </a:ext>
                </a:extLst>
              </a:tr>
              <a:tr h="42987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Упрощенная система налогообложения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42793130"/>
                  </a:ext>
                </a:extLst>
              </a:tr>
              <a:tr h="42987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на вмененный доход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73709456"/>
                  </a:ext>
                </a:extLst>
              </a:tr>
              <a:tr h="42987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сельскохозяйственный налог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82624394"/>
                  </a:ext>
                </a:extLst>
              </a:tr>
              <a:tr h="42987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Упрощенная система налогообложения на основе патента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81497747"/>
                  </a:ext>
                </a:extLst>
              </a:tr>
              <a:tr h="42987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28981543"/>
                  </a:ext>
                </a:extLst>
              </a:tr>
              <a:tr h="42987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7,3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33367095"/>
                  </a:ext>
                </a:extLst>
              </a:tr>
              <a:tr h="42987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Госпошлина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07212287"/>
                  </a:ext>
                </a:extLst>
              </a:tr>
              <a:tr h="42987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26,1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1505467"/>
                  </a:ext>
                </a:extLst>
              </a:tr>
            </a:tbl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904914507"/>
              </p:ext>
            </p:extLst>
          </p:nvPr>
        </p:nvGraphicFramePr>
        <p:xfrm>
          <a:off x="6489700" y="1104901"/>
          <a:ext cx="5499100" cy="5563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911239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ru-RU" sz="3600" b="1" dirty="0">
                <a:solidFill>
                  <a:prstClr val="black"/>
                </a:solidFill>
                <a:latin typeface="Segoe Print" panose="02000600000000000000" pitchFamily="2" charset="0"/>
              </a:rPr>
              <a:t>Промышленность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52400" y="1506345"/>
            <a:ext cx="676246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Основу экономического потенциала района составляют промышленное производство и сельское хозяйство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indent="450215" algn="just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Промышленность в районе представлена перерабатывающими предприятиями: ООО «Сыродельный комбинат «Ичалковский», ООО «Кемлянский спиртовой завод», ОАО «Мясокомбинат «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Оброченский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».</a:t>
            </a:r>
          </a:p>
          <a:p>
            <a:pPr lvl="0" indent="450215" algn="just"/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аличие современного оборудования ведущих мировых производителей, контроль качества, внедрение в производство новейших технологий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предприятиям позволяет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иметь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добрую репутацию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заслуженную десятилетиями упорного труда, строить планы на будущее и добиваться их осуществления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lvl="0" indent="450215" algn="just"/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Благодаря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высокому качеству, продукция предприятий имеет множество наград международных, российских конкурсов и выставок и отгружается по регионам России и в страны ближнего зарубежья. 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233" y="1485421"/>
            <a:ext cx="4724400" cy="3162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AutoShape 2" descr="https://mordoviatv.ru/wp-content/uploads/2018/12/vlcsnap-2018-12-21-19h52m01s10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19" r="1269" b="11641"/>
          <a:stretch/>
        </p:blipFill>
        <p:spPr>
          <a:xfrm>
            <a:off x="6914866" y="4327413"/>
            <a:ext cx="5277134" cy="2490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291022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Промышленность</a:t>
            </a:r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406BB010-F9E8-4D52-B318-6314DBACBE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47" r="3503"/>
          <a:stretch/>
        </p:blipFill>
        <p:spPr>
          <a:xfrm>
            <a:off x="94891" y="1361882"/>
            <a:ext cx="4899804" cy="27556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E0B0F7EF-4C92-4083-B34E-3603486676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2" t="29572" r="7303" b="17872"/>
          <a:stretch/>
        </p:blipFill>
        <p:spPr>
          <a:xfrm>
            <a:off x="5089586" y="1516114"/>
            <a:ext cx="1820173" cy="109726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FBA2B4C-E753-45F9-A626-D106F0274B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420" y="1492544"/>
            <a:ext cx="3551690" cy="2368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61A4300-D288-4D50-90B7-960C19B61DB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-779" r="62623" b="-1"/>
          <a:stretch/>
        </p:blipFill>
        <p:spPr>
          <a:xfrm>
            <a:off x="6497796" y="2834013"/>
            <a:ext cx="2095551" cy="934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C442D6B3-ACDA-479D-8134-89CC5C555D09}"/>
              </a:ext>
            </a:extLst>
          </p:cNvPr>
          <p:cNvSpPr/>
          <p:nvPr/>
        </p:nvSpPr>
        <p:spPr>
          <a:xfrm>
            <a:off x="94891" y="1492545"/>
            <a:ext cx="3133063" cy="741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>
              <a:spcBef>
                <a:spcPts val="100"/>
              </a:spcBef>
            </a:pPr>
            <a:r>
              <a:rPr lang="ru-RU" sz="1400" b="1" spc="-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«Сыродельный комбинат «Ичалковский»</a:t>
            </a:r>
          </a:p>
          <a:p>
            <a:pPr marL="40640" lvl="0">
              <a:spcBef>
                <a:spcPts val="100"/>
              </a:spcBef>
            </a:pPr>
            <a:endParaRPr lang="ru-RU" sz="2000" b="1" spc="-50" baseline="25462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F585498C-BE96-479E-A843-8324240BE6AF}"/>
              </a:ext>
            </a:extLst>
          </p:cNvPr>
          <p:cNvSpPr/>
          <p:nvPr/>
        </p:nvSpPr>
        <p:spPr>
          <a:xfrm>
            <a:off x="8964046" y="1600266"/>
            <a:ext cx="3133063" cy="525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>
              <a:spcBef>
                <a:spcPts val="100"/>
              </a:spcBef>
            </a:pPr>
            <a:r>
              <a:rPr lang="ru-RU" sz="14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ОАО « Мясокомбинат «</a:t>
            </a:r>
            <a:r>
              <a:rPr lang="ru-RU" sz="1400" b="1" spc="-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Оброченский</a:t>
            </a:r>
            <a:r>
              <a:rPr lang="ru-RU" sz="14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40640" lvl="0">
              <a:spcBef>
                <a:spcPts val="100"/>
              </a:spcBef>
            </a:pPr>
            <a:endParaRPr lang="ru-RU" sz="2000" b="1" spc="-50" baseline="25462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66D7C365-74F0-4D23-9BA4-643DE91970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891" y="4436307"/>
            <a:ext cx="3212870" cy="2103302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4F974070-EE4E-4D99-8462-C916025E07D8}"/>
              </a:ext>
            </a:extLst>
          </p:cNvPr>
          <p:cNvSpPr/>
          <p:nvPr/>
        </p:nvSpPr>
        <p:spPr>
          <a:xfrm>
            <a:off x="94891" y="4239613"/>
            <a:ext cx="3597215" cy="525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>
              <a:spcBef>
                <a:spcPts val="100"/>
              </a:spcBef>
            </a:pPr>
            <a:r>
              <a:rPr lang="ru-RU" sz="14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 Спиртовой завод «</a:t>
            </a:r>
            <a:r>
              <a:rPr lang="ru-RU" sz="1400" b="1" spc="-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Кемлянский</a:t>
            </a:r>
            <a:r>
              <a:rPr lang="ru-RU" sz="14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40640" lvl="0">
              <a:spcBef>
                <a:spcPts val="100"/>
              </a:spcBef>
            </a:pPr>
            <a:endParaRPr lang="ru-RU" sz="2000" b="1" spc="-50" baseline="25462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4F974070-EE4E-4D99-8462-C916025E07D8}"/>
              </a:ext>
            </a:extLst>
          </p:cNvPr>
          <p:cNvSpPr/>
          <p:nvPr/>
        </p:nvSpPr>
        <p:spPr>
          <a:xfrm>
            <a:off x="5481131" y="3918806"/>
            <a:ext cx="35972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2400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в год:</a:t>
            </a:r>
            <a:endParaRPr lang="ru-RU" sz="2000" b="1" spc="-50" baseline="25462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4F974070-EE4E-4D99-8462-C916025E07D8}"/>
              </a:ext>
            </a:extLst>
          </p:cNvPr>
          <p:cNvSpPr/>
          <p:nvPr/>
        </p:nvSpPr>
        <p:spPr>
          <a:xfrm>
            <a:off x="3421017" y="4436307"/>
            <a:ext cx="12440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2400" b="1" spc="-5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Сыры</a:t>
            </a:r>
            <a:endParaRPr lang="ru-RU" sz="2400" b="1" spc="-50" baseline="25462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4F974070-EE4E-4D99-8462-C916025E07D8}"/>
              </a:ext>
            </a:extLst>
          </p:cNvPr>
          <p:cNvSpPr/>
          <p:nvPr/>
        </p:nvSpPr>
        <p:spPr>
          <a:xfrm>
            <a:off x="4959899" y="4439518"/>
            <a:ext cx="16011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2400" b="1" spc="-5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Масло сливочное</a:t>
            </a:r>
            <a:endParaRPr lang="ru-RU" sz="2400" b="1" spc="-50" baseline="25462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4F974070-EE4E-4D99-8462-C916025E07D8}"/>
              </a:ext>
            </a:extLst>
          </p:cNvPr>
          <p:cNvSpPr/>
          <p:nvPr/>
        </p:nvSpPr>
        <p:spPr>
          <a:xfrm>
            <a:off x="6539932" y="4380471"/>
            <a:ext cx="19671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2400" b="1" spc="-5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Мясо и пищевые субпродукты</a:t>
            </a:r>
            <a:endParaRPr lang="ru-RU" sz="2400" b="1" spc="-50" baseline="25462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4F974070-EE4E-4D99-8462-C916025E07D8}"/>
              </a:ext>
            </a:extLst>
          </p:cNvPr>
          <p:cNvSpPr/>
          <p:nvPr/>
        </p:nvSpPr>
        <p:spPr>
          <a:xfrm>
            <a:off x="8556385" y="4390219"/>
            <a:ext cx="1764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2400" b="1" spc="-5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Колбасные изделия</a:t>
            </a:r>
            <a:endParaRPr lang="ru-RU" sz="2400" b="1" spc="-50" baseline="25462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163129" y="4417000"/>
            <a:ext cx="19339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Спирт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ректификат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99825" y="5732977"/>
            <a:ext cx="174319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chemeClr val="accent1">
                    <a:lumMod val="75000"/>
                  </a:schemeClr>
                </a:solidFill>
              </a:rPr>
              <a:t>11007 </a:t>
            </a:r>
            <a:r>
              <a:rPr lang="ru-RU" sz="3200" b="1" dirty="0" err="1" smtClean="0">
                <a:ln/>
                <a:solidFill>
                  <a:schemeClr val="accent1">
                    <a:lumMod val="75000"/>
                  </a:schemeClr>
                </a:solidFill>
              </a:rPr>
              <a:t>тн</a:t>
            </a:r>
            <a:r>
              <a:rPr lang="ru-RU" sz="3200" b="1" dirty="0" smtClean="0">
                <a:ln/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948235" y="5732977"/>
            <a:ext cx="1784171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chemeClr val="accent2">
                    <a:lumMod val="75000"/>
                  </a:schemeClr>
                </a:solidFill>
              </a:rPr>
              <a:t>1918 </a:t>
            </a:r>
            <a:r>
              <a:rPr lang="ru-RU" sz="3200" b="1" dirty="0" err="1" smtClean="0">
                <a:ln/>
                <a:solidFill>
                  <a:schemeClr val="accent2">
                    <a:lumMod val="75000"/>
                  </a:schemeClr>
                </a:solidFill>
              </a:rPr>
              <a:t>тн</a:t>
            </a:r>
            <a:endParaRPr lang="ru-RU" sz="3200" b="1" dirty="0">
              <a:ln/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631560" y="5723017"/>
            <a:ext cx="19339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chemeClr val="accent6">
                    <a:lumMod val="75000"/>
                  </a:schemeClr>
                </a:solidFill>
              </a:rPr>
              <a:t>419 </a:t>
            </a:r>
            <a:r>
              <a:rPr lang="ru-RU" sz="3200" b="1" dirty="0" err="1" smtClean="0">
                <a:ln/>
                <a:solidFill>
                  <a:schemeClr val="accent6">
                    <a:lumMod val="75000"/>
                  </a:schemeClr>
                </a:solidFill>
              </a:rPr>
              <a:t>тн</a:t>
            </a:r>
            <a:endParaRPr lang="ru-RU" sz="3200" b="1" dirty="0">
              <a:ln/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415731" y="5750077"/>
            <a:ext cx="19339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rgbClr val="7030A0"/>
                </a:solidFill>
              </a:rPr>
              <a:t>131 </a:t>
            </a:r>
            <a:r>
              <a:rPr lang="ru-RU" sz="3200" b="1" dirty="0" err="1" smtClean="0">
                <a:ln/>
                <a:solidFill>
                  <a:srgbClr val="7030A0"/>
                </a:solidFill>
              </a:rPr>
              <a:t>тн</a:t>
            </a:r>
            <a:endParaRPr lang="ru-RU" sz="3200" b="1" dirty="0">
              <a:ln/>
              <a:solidFill>
                <a:srgbClr val="7030A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0163129" y="5721053"/>
            <a:ext cx="19339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rgbClr val="FF0000"/>
                </a:solidFill>
              </a:rPr>
              <a:t>1014</a:t>
            </a:r>
            <a:r>
              <a:rPr lang="ru-RU" sz="3200" b="1" dirty="0" smtClean="0">
                <a:ln/>
                <a:solidFill>
                  <a:schemeClr val="accent4"/>
                </a:solidFill>
              </a:rPr>
              <a:t> </a:t>
            </a:r>
            <a:r>
              <a:rPr lang="ru-RU" sz="3200" b="1" dirty="0" smtClean="0">
                <a:ln/>
                <a:solidFill>
                  <a:srgbClr val="FF0000"/>
                </a:solidFill>
              </a:rPr>
              <a:t>дал</a:t>
            </a:r>
            <a:endParaRPr lang="ru-RU" sz="3200" b="1" dirty="0">
              <a:ln/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664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Сельское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 хозяйство</a:t>
            </a:r>
            <a:endParaRPr lang="ru-RU" dirty="0"/>
          </a:p>
        </p:txBody>
      </p:sp>
      <p:sp>
        <p:nvSpPr>
          <p:cNvPr id="10" name="AutoShape 2" descr="https://mcx.gov.ru/upload/iblock/17a/17a21cd416b41d98272986c2b083a7d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3689350" y="1506345"/>
            <a:ext cx="4813300" cy="1261534"/>
          </a:xfrm>
          <a:prstGeom prst="ellipse">
            <a:avLst/>
          </a:prstGeom>
          <a:gradFill>
            <a:gsLst>
              <a:gs pos="90548">
                <a:srgbClr val="FF9F9F"/>
              </a:gs>
              <a:gs pos="0">
                <a:schemeClr val="accent4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хозяйство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2725" y="3000522"/>
            <a:ext cx="3984625" cy="138263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Крестьянские фермерские хозяйства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(28 единиц)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089900" y="3049661"/>
            <a:ext cx="3657293" cy="138263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Сельскохозяйственные кооперативы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 единица)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303867" y="4787179"/>
            <a:ext cx="4271434" cy="161362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Сельскохозяйственные предприятия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 единиц)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413500" y="4787179"/>
            <a:ext cx="4050686" cy="161362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Личные подсобные хозяйства граждан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(8445 единиц)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7080250" y="2724259"/>
            <a:ext cx="927100" cy="75554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552893" y="2753737"/>
            <a:ext cx="990907" cy="191986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4292600" y="2753737"/>
            <a:ext cx="774700" cy="89116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4298950" y="2767879"/>
            <a:ext cx="1174750" cy="190572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396465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Сельское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 хозяйство</a:t>
            </a:r>
            <a:endParaRPr lang="ru-RU" dirty="0"/>
          </a:p>
        </p:txBody>
      </p: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F3E462DD-77FE-48CC-AEDE-F46F523DAD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5951" y="4239613"/>
            <a:ext cx="4150025" cy="233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52724EF6-E2F9-4467-B462-FFF1E81CC272}"/>
              </a:ext>
            </a:extLst>
          </p:cNvPr>
          <p:cNvSpPr/>
          <p:nvPr/>
        </p:nvSpPr>
        <p:spPr>
          <a:xfrm>
            <a:off x="3885951" y="4292232"/>
            <a:ext cx="3133063" cy="525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1400" b="1" spc="-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«Дружба»</a:t>
            </a:r>
          </a:p>
          <a:p>
            <a:pPr marL="40640" lvl="0">
              <a:spcBef>
                <a:spcPts val="100"/>
              </a:spcBef>
            </a:pPr>
            <a:endParaRPr lang="ru-RU" sz="2000" b="1" spc="-50" baseline="25462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34"/>
          <a:stretch/>
        </p:blipFill>
        <p:spPr>
          <a:xfrm>
            <a:off x="8162976" y="4239613"/>
            <a:ext cx="3763434" cy="2332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52724EF6-E2F9-4467-B462-FFF1E81CC272}"/>
              </a:ext>
            </a:extLst>
          </p:cNvPr>
          <p:cNvSpPr/>
          <p:nvPr/>
        </p:nvSpPr>
        <p:spPr>
          <a:xfrm>
            <a:off x="9385051" y="6011945"/>
            <a:ext cx="3133063" cy="525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1400" b="1" spc="-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ru-RU" sz="1400" b="1" spc="-5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«Агро-Мир»</a:t>
            </a:r>
            <a:endParaRPr lang="ru-RU" sz="1400" b="1" spc="-5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>
              <a:spcBef>
                <a:spcPts val="100"/>
              </a:spcBef>
            </a:pPr>
            <a:endParaRPr lang="ru-RU" sz="2000" b="1" spc="-50" baseline="25462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AutoShape 2" descr="https://mcx.gov.ru/upload/iblock/17a/17a21cd416b41d98272986c2b083a7d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75" y="4292232"/>
            <a:ext cx="3234068" cy="2156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52724EF6-E2F9-4467-B462-FFF1E81CC272}"/>
              </a:ext>
            </a:extLst>
          </p:cNvPr>
          <p:cNvSpPr/>
          <p:nvPr/>
        </p:nvSpPr>
        <p:spPr>
          <a:xfrm>
            <a:off x="-264074" y="4376956"/>
            <a:ext cx="3133063" cy="525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14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ru-RU" sz="1400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spc="-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Агропромсервис</a:t>
            </a:r>
            <a:r>
              <a:rPr lang="ru-RU" sz="1400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400" b="1" spc="-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>
              <a:spcBef>
                <a:spcPts val="100"/>
              </a:spcBef>
            </a:pPr>
            <a:endParaRPr lang="ru-RU" sz="2000" b="1" spc="-50" baseline="25462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52724EF6-E2F9-4467-B462-FFF1E81CC272}"/>
              </a:ext>
            </a:extLst>
          </p:cNvPr>
          <p:cNvSpPr/>
          <p:nvPr/>
        </p:nvSpPr>
        <p:spPr>
          <a:xfrm>
            <a:off x="155576" y="1506345"/>
            <a:ext cx="2713414" cy="1172116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2800" b="1" dirty="0" smtClean="0">
                <a:ln/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мяса</a:t>
            </a:r>
            <a:endParaRPr lang="ru-RU" sz="2800" b="1" dirty="0">
              <a:ln/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>
              <a:spcBef>
                <a:spcPts val="100"/>
              </a:spcBef>
            </a:pPr>
            <a:endParaRPr lang="ru-RU" sz="2000" b="1" baseline="25462" dirty="0">
              <a:ln/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="" xmlns:a16="http://schemas.microsoft.com/office/drawing/2014/main" id="{52724EF6-E2F9-4467-B462-FFF1E81CC272}"/>
              </a:ext>
            </a:extLst>
          </p:cNvPr>
          <p:cNvSpPr/>
          <p:nvPr/>
        </p:nvSpPr>
        <p:spPr>
          <a:xfrm>
            <a:off x="4095775" y="1506345"/>
            <a:ext cx="2713414" cy="1172116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2800" b="1" dirty="0" smtClean="0">
                <a:ln/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молока</a:t>
            </a:r>
            <a:endParaRPr lang="ru-RU" sz="2800" b="1" dirty="0">
              <a:ln/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>
              <a:spcBef>
                <a:spcPts val="100"/>
              </a:spcBef>
            </a:pPr>
            <a:endParaRPr lang="ru-RU" sz="2000" b="1" baseline="25462" dirty="0">
              <a:ln/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52724EF6-E2F9-4467-B462-FFF1E81CC272}"/>
              </a:ext>
            </a:extLst>
          </p:cNvPr>
          <p:cNvSpPr/>
          <p:nvPr/>
        </p:nvSpPr>
        <p:spPr>
          <a:xfrm>
            <a:off x="8097181" y="1468430"/>
            <a:ext cx="2713414" cy="1172116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2800" b="1" dirty="0" smtClean="0">
                <a:ln/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Надой молока на 1 корову</a:t>
            </a:r>
            <a:endParaRPr lang="ru-RU" sz="2800" b="1" dirty="0">
              <a:ln/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>
              <a:spcBef>
                <a:spcPts val="100"/>
              </a:spcBef>
            </a:pPr>
            <a:endParaRPr lang="ru-RU" sz="2000" b="1" baseline="25462" dirty="0">
              <a:ln/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29405" y="2013802"/>
            <a:ext cx="1351996" cy="40011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8,5 тыс. </a:t>
            </a:r>
            <a:r>
              <a:rPr lang="ru-RU" sz="2000" dirty="0" err="1" smtClean="0">
                <a:solidFill>
                  <a:schemeClr val="bg1"/>
                </a:solidFill>
              </a:rPr>
              <a:t>тн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382634" y="2013802"/>
            <a:ext cx="1453266" cy="40011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57,9 тыс. </a:t>
            </a:r>
            <a:r>
              <a:rPr lang="ru-RU" sz="2000" dirty="0" err="1" smtClean="0">
                <a:solidFill>
                  <a:schemeClr val="bg1"/>
                </a:solidFill>
              </a:rPr>
              <a:t>тн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810296" y="2005214"/>
            <a:ext cx="1038952" cy="40011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9729</a:t>
            </a:r>
            <a:r>
              <a:rPr lang="ru-RU" dirty="0" smtClean="0">
                <a:solidFill>
                  <a:schemeClr val="bg1"/>
                </a:solidFill>
              </a:rPr>
              <a:t> кг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="" xmlns:a16="http://schemas.microsoft.com/office/drawing/2014/main" id="{52724EF6-E2F9-4467-B462-FFF1E81CC272}"/>
              </a:ext>
            </a:extLst>
          </p:cNvPr>
          <p:cNvSpPr/>
          <p:nvPr/>
        </p:nvSpPr>
        <p:spPr>
          <a:xfrm>
            <a:off x="0" y="2940317"/>
            <a:ext cx="4830234" cy="1172116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2800" b="1" dirty="0" smtClean="0">
                <a:ln/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Валовый сбор зерновых и зернобобовых культур</a:t>
            </a:r>
            <a:endParaRPr lang="ru-RU" sz="2800" b="1" dirty="0">
              <a:ln/>
              <a:solidFill>
                <a:srgbClr val="0070C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>
              <a:spcBef>
                <a:spcPts val="100"/>
              </a:spcBef>
            </a:pPr>
            <a:endParaRPr lang="ru-RU" sz="2000" b="1" baseline="25462" dirty="0">
              <a:ln/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="" xmlns:a16="http://schemas.microsoft.com/office/drawing/2014/main" id="{52724EF6-E2F9-4467-B462-FFF1E81CC272}"/>
              </a:ext>
            </a:extLst>
          </p:cNvPr>
          <p:cNvSpPr/>
          <p:nvPr/>
        </p:nvSpPr>
        <p:spPr>
          <a:xfrm>
            <a:off x="6667499" y="2940317"/>
            <a:ext cx="4413123" cy="1172116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2800" b="1" dirty="0" smtClean="0">
                <a:ln/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Валовый сбор сахарной свеклы</a:t>
            </a:r>
            <a:endParaRPr lang="ru-RU" sz="2800" b="1" dirty="0">
              <a:ln/>
              <a:solidFill>
                <a:srgbClr val="0070C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>
              <a:spcBef>
                <a:spcPts val="100"/>
              </a:spcBef>
            </a:pPr>
            <a:endParaRPr lang="ru-RU" sz="2000" b="1" baseline="25462" dirty="0">
              <a:ln/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30234" y="3491140"/>
            <a:ext cx="1552400" cy="40011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96,9 тыс. </a:t>
            </a:r>
            <a:r>
              <a:rPr lang="ru-RU" sz="2000" dirty="0" err="1" smtClean="0">
                <a:solidFill>
                  <a:schemeClr val="bg1"/>
                </a:solidFill>
              </a:rPr>
              <a:t>тн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034096" y="3491140"/>
            <a:ext cx="1552400" cy="40011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223,0 тыс. </a:t>
            </a:r>
            <a:r>
              <a:rPr lang="ru-RU" sz="2000" dirty="0" err="1" smtClean="0">
                <a:solidFill>
                  <a:schemeClr val="bg1"/>
                </a:solidFill>
              </a:rPr>
              <a:t>тн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93190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Схема размещения организаций АПК</a:t>
            </a:r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F28A71EE-FD5A-4912-8986-0F702E736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227" y="1610515"/>
            <a:ext cx="9451309" cy="50351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0766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Образование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/>
            </a:r>
            <a:b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</a:b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 </a:t>
            </a:r>
            <a:endParaRPr lang="ru-RU" sz="2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6617" y="1428926"/>
            <a:ext cx="109917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 algn="ctr">
              <a:spcBef>
                <a:spcPts val="100"/>
              </a:spcBef>
            </a:pPr>
            <a:r>
              <a:rPr lang="ru-RU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общеобразовательных учреждений:  </a:t>
            </a:r>
            <a:r>
              <a:rPr lang="ru-RU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средних и </a:t>
            </a:r>
            <a:r>
              <a:rPr lang="ru-RU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основных; 7 </a:t>
            </a:r>
            <a:r>
              <a:rPr lang="ru-RU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дошкольных образовательных </a:t>
            </a:r>
            <a:r>
              <a:rPr lang="ru-RU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</a:t>
            </a:r>
          </a:p>
        </p:txBody>
      </p:sp>
      <p:pic>
        <p:nvPicPr>
          <p:cNvPr id="10" name="Рисунок 9" descr="E:\Pictures\объекты\Оброченская СОШ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0" b="2438"/>
          <a:stretch/>
        </p:blipFill>
        <p:spPr bwMode="auto">
          <a:xfrm>
            <a:off x="6292691" y="2490932"/>
            <a:ext cx="2465169" cy="16594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 descr="E:\Pictures\объекты\Детсад в с. Кемля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0"/>
          <a:stretch/>
        </p:blipFill>
        <p:spPr bwMode="auto">
          <a:xfrm>
            <a:off x="343550" y="2563520"/>
            <a:ext cx="2438401" cy="16430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17" y="4554249"/>
            <a:ext cx="2639626" cy="174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381" y="2553717"/>
            <a:ext cx="2503652" cy="16528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565" y="2497521"/>
            <a:ext cx="2209512" cy="16528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823973" y="4489419"/>
            <a:ext cx="6076157" cy="936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 algn="ctr">
              <a:spcBef>
                <a:spcPts val="100"/>
              </a:spcBef>
            </a:pPr>
            <a:r>
              <a:rPr lang="ru-RU" b="1" spc="-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учреждения среднего профессионального образования:</a:t>
            </a:r>
          </a:p>
          <a:p>
            <a:pPr marL="40640" lvl="0" algn="ctr">
              <a:spcBef>
                <a:spcPts val="100"/>
              </a:spcBef>
            </a:pPr>
            <a:r>
              <a:rPr lang="ru-RU" spc="-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ГБПОУ РМ «Кемлянский  аграрный колледж»; ГБПОУ РМ «Ичалковский Педагогический колледж им. С.М. Кирова»</a:t>
            </a:r>
            <a:endParaRPr lang="ru-RU" spc="-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168253" y="1856647"/>
            <a:ext cx="3619500" cy="544953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1475 учащихся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844686" y="1827272"/>
            <a:ext cx="3619500" cy="544953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459 воспитанников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 descr="E:\Downloads\DSCN2949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38" t="5578" r="838" b="22653"/>
          <a:stretch/>
        </p:blipFill>
        <p:spPr bwMode="auto">
          <a:xfrm>
            <a:off x="8757860" y="4561155"/>
            <a:ext cx="3173730" cy="1984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Овал 17"/>
          <p:cNvSpPr/>
          <p:nvPr/>
        </p:nvSpPr>
        <p:spPr>
          <a:xfrm>
            <a:off x="3696860" y="5553315"/>
            <a:ext cx="4481940" cy="743582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869 обучающихся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816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Культура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/>
            </a:r>
            <a:b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</a:b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 </a:t>
            </a:r>
            <a:endParaRPr lang="ru-RU" sz="2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48615" y="1578544"/>
            <a:ext cx="6094770" cy="1910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 algn="ctr">
              <a:spcBef>
                <a:spcPts val="100"/>
              </a:spcBef>
            </a:pPr>
            <a:r>
              <a:rPr lang="ru-RU" sz="2400" b="1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Сеть </a:t>
            </a:r>
            <a:r>
              <a:rPr lang="ru-RU" sz="24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 культуры и  </a:t>
            </a:r>
            <a:r>
              <a:rPr lang="ru-RU" sz="2400" b="1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искусства:</a:t>
            </a:r>
          </a:p>
          <a:p>
            <a:pPr marL="383540" lvl="0" indent="-342900" algn="ctr">
              <a:spcBef>
                <a:spcPts val="100"/>
              </a:spcBef>
              <a:buAutoNum type="arabicPlain" startAt="29"/>
            </a:pPr>
            <a:r>
              <a:rPr lang="ru-RU" b="1" dirty="0" smtClean="0">
                <a:ln w="0"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клубных учреждений;</a:t>
            </a:r>
          </a:p>
          <a:p>
            <a:pPr marL="383540" lvl="0" indent="-342900" algn="ctr">
              <a:spcBef>
                <a:spcPts val="100"/>
              </a:spcBef>
              <a:buAutoNum type="arabicPlain" startAt="29"/>
            </a:pPr>
            <a:r>
              <a:rPr lang="ru-RU" b="1" dirty="0" smtClean="0">
                <a:ln w="0"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МБУДОД «</a:t>
            </a:r>
            <a:r>
              <a:rPr lang="ru-RU" b="1" dirty="0" err="1" smtClean="0">
                <a:ln w="0"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Ичалковская</a:t>
            </a:r>
            <a:r>
              <a:rPr lang="ru-RU" b="1" dirty="0" smtClean="0">
                <a:ln w="0"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n w="0"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ДШИ</a:t>
            </a:r>
            <a:r>
              <a:rPr lang="ru-RU" b="1" dirty="0" smtClean="0">
                <a:ln w="0"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»; </a:t>
            </a:r>
          </a:p>
          <a:p>
            <a:pPr marL="40640" lvl="0" algn="ctr">
              <a:spcBef>
                <a:spcPts val="100"/>
              </a:spcBef>
            </a:pPr>
            <a:r>
              <a:rPr lang="ru-RU" b="1" dirty="0" smtClean="0">
                <a:ln w="0"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29 библиотек;</a:t>
            </a:r>
          </a:p>
          <a:p>
            <a:pPr marL="40640" lvl="0" algn="ctr">
              <a:spcBef>
                <a:spcPts val="100"/>
              </a:spcBef>
            </a:pPr>
            <a:r>
              <a:rPr lang="ru-RU" b="1" dirty="0" smtClean="0">
                <a:ln w="0"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 музей;</a:t>
            </a:r>
          </a:p>
          <a:p>
            <a:pPr marL="40640" lvl="0" algn="ctr">
              <a:spcBef>
                <a:spcPts val="100"/>
              </a:spcBef>
            </a:pPr>
            <a:r>
              <a:rPr lang="ru-RU" b="1" dirty="0" smtClean="0">
                <a:ln w="0"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175 </a:t>
            </a:r>
            <a:r>
              <a:rPr lang="ru-RU" b="1" dirty="0">
                <a:ln w="0"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клубных </a:t>
            </a:r>
            <a:r>
              <a:rPr lang="ru-RU" b="1" dirty="0" smtClean="0">
                <a:ln w="0"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формирований</a:t>
            </a:r>
            <a:endParaRPr lang="ru-RU" b="1" dirty="0">
              <a:ln w="0"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mordoviatv.ru/wp-content/uploads/2017/08/06X-VaUO8z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1436" y="1578544"/>
            <a:ext cx="3365500" cy="22611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mordoviatv.ru/wp-content/uploads/2019/08/vlcsnap-2019-08-12-12h44m07s5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67" y="1760982"/>
            <a:ext cx="3725333" cy="209550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 descr="https://sun9-2.userapi.com/impg/hz3ylfYVbmdTfJyaJGmBh51zrjtDKvmuv15YBw/M7RLQr2ODNs.jpg?size=1280x851&amp;quality=96&amp;sign=977169abaa8f5da2d7392d7d6f0cff76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67" y="4047067"/>
            <a:ext cx="3914956" cy="2602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6" name="Picture 12" descr="https://sun9-20.userapi.com/impf/c840638/v840638730/70083/VLSD-nkPNjc.jpg?size=1280x885&amp;quality=96&amp;sign=7f4d864d96830ce366cc265344305225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845" y="3856482"/>
            <a:ext cx="3828021" cy="2646718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E:\Pictures\объекты\dsc-0137опмсапуцн)()sso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8489" y="4120417"/>
            <a:ext cx="3725333" cy="2456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5878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Физическая культура и спорт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/>
            </a:r>
            <a:b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</a:b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 </a:t>
            </a:r>
            <a:endParaRPr lang="ru-RU" sz="2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7744" y="1370445"/>
            <a:ext cx="7118256" cy="1805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 algn="ctr"/>
            <a:r>
              <a:rPr lang="ru-RU" sz="3600" b="1" spc="-50" dirty="0" smtClean="0">
                <a:solidFill>
                  <a:prstClr val="black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Спортивные объекты:</a:t>
            </a:r>
          </a:p>
          <a:p>
            <a:pPr marL="40640" lvl="0" algn="ctr"/>
            <a:endParaRPr lang="ru-RU" b="1" spc="-50" dirty="0" smtClean="0">
              <a:solidFill>
                <a:prstClr val="black"/>
              </a:solidFill>
              <a:effectLst>
                <a:glow rad="266700">
                  <a:schemeClr val="bg1">
                    <a:alpha val="6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 algn="ctr"/>
            <a:r>
              <a:rPr lang="ru-RU" b="1" spc="-50" dirty="0" smtClean="0">
                <a:solidFill>
                  <a:prstClr val="black"/>
                </a:solidFill>
                <a:effectLst>
                  <a:glow rad="2667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Детско-юношеская </a:t>
            </a:r>
            <a:r>
              <a:rPr lang="ru-RU" b="1" spc="-50" dirty="0">
                <a:solidFill>
                  <a:prstClr val="black"/>
                </a:solidFill>
                <a:effectLst>
                  <a:glow rad="2667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спортивная </a:t>
            </a:r>
            <a:r>
              <a:rPr lang="ru-RU" b="1" spc="-50" dirty="0" smtClean="0">
                <a:solidFill>
                  <a:prstClr val="black"/>
                </a:solidFill>
                <a:effectLst>
                  <a:glow rad="2667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школа;</a:t>
            </a:r>
          </a:p>
          <a:p>
            <a:pPr marL="40640" lvl="0" algn="ctr">
              <a:spcBef>
                <a:spcPts val="100"/>
              </a:spcBef>
            </a:pPr>
            <a:r>
              <a:rPr lang="ru-RU" b="1" spc="-50" dirty="0" smtClean="0">
                <a:solidFill>
                  <a:prstClr val="black"/>
                </a:solidFill>
                <a:effectLst>
                  <a:glow rad="2667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Физкультурно-оздоровительный комплекс им. М.Т. Шубиной;</a:t>
            </a:r>
          </a:p>
          <a:p>
            <a:pPr marL="40640" lvl="0" algn="ctr">
              <a:spcBef>
                <a:spcPts val="100"/>
              </a:spcBef>
            </a:pPr>
            <a:r>
              <a:rPr lang="ru-RU" b="1" spc="-50" dirty="0" smtClean="0">
                <a:solidFill>
                  <a:prstClr val="black"/>
                </a:solidFill>
                <a:effectLst>
                  <a:glow rad="2667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Плавательный бассейн «Жемчужина»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5580" y="4573219"/>
            <a:ext cx="2853175" cy="2145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50609" y="3125232"/>
            <a:ext cx="7840134" cy="367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Воспитанники ДЮСШ показывают ежегодные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успехи во всероссийских, зональных, республиканских соревнованиях: третье место в Первенстве России по биатлону, золото и серебро в Первенстве Приволжского ФО по вольной борьбе, второе  общекомандное место в Первенстве РМ по лыжным гонкам. Первое общекомандное место в Первенстве РМ по биатлону, первое место в республиканском финале летнего фестиваля ГТО, диплом первой степени в региональном этапе ГТО среди семейных команд. Второе место в республиканских соревнованиях по футболу «Кожаный мяч», второе место в республиканском этапе общероссийского проекта «Мини – футбол  - в школу» и первое общекомандное место в первенстве РМ по вольной борьбе. На протяжении нескольких лет баскетболисты  показывают высокие результаты, как в Республике, так и  за ее пределами.</a:t>
            </a:r>
            <a:endParaRPr lang="ru-RU" sz="17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E:\Pictures\объекты\N7rStWCTBwA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5580" y="1485421"/>
            <a:ext cx="2857520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E:\Pictures\объекты\5Rwy97pCAKk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81"/>
          <a:stretch/>
        </p:blipFill>
        <p:spPr bwMode="auto">
          <a:xfrm>
            <a:off x="8190743" y="2956603"/>
            <a:ext cx="2890560" cy="20726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https://sun9-46.userapi.com/impg/MF5aTje_xANgbh2agnZVYwn0MvDQ_yWttZ1W_w/QnCnui0zlI0.jpg?size=1280x960&amp;quality=96&amp;sign=a64d45e293d932f92889702b3a09f4dd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254" y="1539074"/>
            <a:ext cx="2219326" cy="16644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17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Segoe Print" panose="02000600000000000000" pitchFamily="2" charset="0"/>
              </a:rPr>
              <a:t>Ичалковский муниципальный район</a:t>
            </a:r>
            <a:br>
              <a:rPr lang="ru-RU" sz="3600" b="1" dirty="0">
                <a:latin typeface="Segoe Print" panose="02000600000000000000" pitchFamily="2" charset="0"/>
              </a:rPr>
            </a:br>
            <a:r>
              <a:rPr lang="ru-RU" sz="3600" b="1" dirty="0">
                <a:latin typeface="Segoe Print" panose="02000600000000000000" pitchFamily="2" charset="0"/>
              </a:rPr>
              <a:t> </a:t>
            </a:r>
            <a:r>
              <a:rPr lang="ru-RU" sz="3600" b="1" dirty="0" smtClean="0">
                <a:latin typeface="Segoe Print" panose="02000600000000000000" pitchFamily="2" charset="0"/>
              </a:rPr>
              <a:t>приглашает к сотрудничеству!</a:t>
            </a:r>
            <a:endParaRPr lang="ru-RU" sz="3600" b="1" dirty="0">
              <a:latin typeface="Segoe Print" panose="02000600000000000000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25" y="1625600"/>
            <a:ext cx="3899888" cy="441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898901" y="1370445"/>
            <a:ext cx="8026400" cy="5426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Уважаемые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инвесторы!</a:t>
            </a:r>
            <a:endParaRPr lang="ru-RU" sz="14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лица муниципального образования</a:t>
            </a:r>
            <a:endParaRPr lang="ru-RU" sz="1400" i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«Ичалковский муниципальный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район»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Республики Мордовия приветствую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Вас и предлагаю Вашему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вниманию инвестиционный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паспорт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муниципального образования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 котором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отражен инвестиционный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потенциал района, а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также информация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свободных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инвестиционных площадках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земельных участках, пригодных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развития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предпринимательства.</a:t>
            </a:r>
            <a:endParaRPr lang="ru-RU" sz="14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 приглашаем к сотрудничеству заинтересованных в устойчивом,</a:t>
            </a:r>
            <a:endParaRPr lang="ru-RU" sz="14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уверенном развитии своего дела бизнесменов, гарантируем порядочность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открытость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отношений, соблюдение требований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российского законодательства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достигнутых деловых договоренностей.</a:t>
            </a:r>
            <a:endParaRPr lang="ru-RU" sz="14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 постоянно работаем над улучшением инвестиционного климата и</a:t>
            </a:r>
            <a:endParaRPr lang="ru-RU" sz="14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оказываем содействие в реализации проектов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Информационная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открытость – один из важных факторов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формирования привлекательного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имиджа нашего района.</a:t>
            </a:r>
            <a:endParaRPr lang="ru-RU" sz="14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надеждой на сотрудничество,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Глава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Ичалковского муниципального района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В.Г. Дмитриева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05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Здравоохранение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/>
            </a:r>
            <a:b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</a:b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 </a:t>
            </a:r>
            <a:endParaRPr lang="ru-RU" sz="2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5555" y="1452994"/>
            <a:ext cx="4044644" cy="661556"/>
          </a:xfrm>
          <a:prstGeom prst="rect">
            <a:avLst/>
          </a:prstGeom>
        </p:spPr>
        <p:txBody>
          <a:bodyPr wrap="none">
            <a:prstTxWarp prst="textInflateTop">
              <a:avLst>
                <a:gd name="adj" fmla="val 38107"/>
              </a:avLst>
            </a:prstTxWarp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+mj-lt"/>
                <a:ea typeface="Times New Roman" panose="02020603050405020304" pitchFamily="18" charset="0"/>
              </a:rPr>
              <a:t>ГБУЗ РМ «</a:t>
            </a:r>
            <a:r>
              <a:rPr lang="ru-RU" b="1" dirty="0" err="1">
                <a:solidFill>
                  <a:srgbClr val="002060"/>
                </a:solidFill>
                <a:latin typeface="+mj-lt"/>
                <a:ea typeface="Times New Roman" panose="02020603050405020304" pitchFamily="18" charset="0"/>
              </a:rPr>
              <a:t>Ичалковская</a:t>
            </a:r>
            <a:r>
              <a:rPr lang="ru-RU" b="1" dirty="0">
                <a:solidFill>
                  <a:srgbClr val="002060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+mj-lt"/>
                <a:ea typeface="Times New Roman" panose="02020603050405020304" pitchFamily="18" charset="0"/>
              </a:rPr>
              <a:t>ЦРБ им. А.В. Парамоновой»</a:t>
            </a:r>
            <a:endParaRPr lang="ru-RU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9467" y="2222499"/>
            <a:ext cx="3035300" cy="9271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79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стационарных коек (круглосуточных)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38 дневного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содержания</a:t>
            </a:r>
            <a:endParaRPr lang="ru-RU" b="1" dirty="0"/>
          </a:p>
        </p:txBody>
      </p:sp>
      <p:pic>
        <p:nvPicPr>
          <p:cNvPr id="2050" name="Picture 2" descr="https://sun9-39.userapi.com/impg/XZde1rxTpyuJ46GnfDLjPH7iF--fgp6_VdJ9DA/FR_B_CuNypg.jpg?size=640x480&amp;quality=96&amp;proxy=1&amp;sign=27bc30edf44569bc23fbd09121fe6209&amp;c_uniq_tag=Wm5UwVELFBBmykg0fPUj3V5YIpiiLZ5e0MI7FLcuE1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26"/>
          <a:stretch/>
        </p:blipFill>
        <p:spPr bwMode="auto">
          <a:xfrm>
            <a:off x="4140199" y="1452994"/>
            <a:ext cx="3609975" cy="1889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42.userapi.com/impg/SPPl6m3lfBGC8y5pFQLRWrKc6QUAxvzVB72pfA/i823-4Ijhow.jpg?size=1280x853&amp;quality=96&amp;sign=bb810f11df4412cad3ff80948d60ffed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54" y="3149599"/>
            <a:ext cx="3498266" cy="23312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7901991" y="1574800"/>
            <a:ext cx="3997909" cy="27305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Plain">
              <a:avLst>
                <a:gd name="adj" fmla="val 46641"/>
              </a:avLst>
            </a:prstTxWarp>
          </a:bodyPr>
          <a:lstStyle/>
          <a:p>
            <a:pPr lvl="0"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состав ГБУЗ « </a:t>
            </a: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Ичалковская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ЦРБ» входят: </a:t>
            </a: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поликлиника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300 посещений в смену, детская поликлиника на 100 посещений в смену, взрослая на 200 посещений в смену, отделение скорой медицинской помощи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(свыше 4094 вызовов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год), 2 поликлинических отделения и 24 фельдшерско-акушерских пункта.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2058" name="Picture 10" descr="https://sun9-40.userapi.com/impg/eZuj2uoz8Ju95jzp3PFqecUgYvDE50JPqqnHHg/2hHTvcT-Hy4.jpg?size=1280x853&amp;quality=96&amp;sign=fa7763a4a1727d48fc785e9b9da6d975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83" y="2722826"/>
            <a:ext cx="3225523" cy="21495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s://sun9-26.userapi.com/impg/qcMEDF1GQWjZQE3dp2ZUxxHWcQoY1tcdNJZO3g/MOY7p9mR5Ew.jpg?size=1280x853&amp;quality=96&amp;sign=bfde05b5054a61dd664db771a329b819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56" y="5036702"/>
            <a:ext cx="2729165" cy="18187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E:\Pictures\объекты\28391_1200_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4199" y="4503542"/>
            <a:ext cx="2717801" cy="2170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3593820" y="4388543"/>
            <a:ext cx="5853889" cy="228554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Plain">
              <a:avLst>
                <a:gd name="adj" fmla="val 46641"/>
              </a:avLst>
            </a:prstTxWarp>
          </a:bodyPr>
          <a:lstStyle/>
          <a:p>
            <a:pPr lvl="0"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АО «Санаторий «Алатырь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</a:p>
          <a:p>
            <a:pPr lvl="0"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расположен в живописном уголке природы, в сосновом лесу, на берегу реки Алатырь.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Лечебно-профилактическое учреждение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терапевтического профиля и предлагает полноценный курс оздоровления людям, страдающих заболеваниями сердечно-сосудистой системы, желудочно-кишечного тракта, опорно-двигательного аппарата, органов дыхания, центральной и периферической нервной системы.</a:t>
            </a:r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90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Жилищное строительство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 </a:t>
            </a:r>
            <a:endParaRPr lang="ru-RU" sz="2200" dirty="0"/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3283559547"/>
              </p:ext>
            </p:extLst>
          </p:nvPr>
        </p:nvGraphicFramePr>
        <p:xfrm>
          <a:off x="162698" y="1714794"/>
          <a:ext cx="6248400" cy="4564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6515100" y="1754638"/>
            <a:ext cx="27686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2021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году Господдержку на обзаведение собственным жильем получили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 семьи,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 них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программе «Комплексное развитие сельских территорий» и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программе «Жилище». </a:t>
            </a:r>
            <a:endParaRPr lang="ru-RU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ctr"/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2022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году Господдержку на обзаведение собственным жильем получили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 семьи,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 них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программе «Комплексное развитие сельских территорий» и 1 по программе «Жилище». </a:t>
            </a:r>
            <a:endParaRPr lang="ru-RU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ctr"/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2020 – 2022 гг. по мероприятию «льготная сельская ипотека» –  приобрели жилье 31 семья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/>
          <a:srcRect l="11415"/>
          <a:stretch/>
        </p:blipFill>
        <p:spPr>
          <a:xfrm>
            <a:off x="9254556" y="1714794"/>
            <a:ext cx="2908300" cy="2200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C:\Users\Admin\Desktop\Новая папка\DSC_033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6305" y="4259206"/>
            <a:ext cx="2664801" cy="1957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39927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</a:rPr>
              <a:t>         Инженерная и транспортная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</a:rPr>
              <a:t> инфраструктура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951014" y="1598053"/>
            <a:ext cx="42409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Протяженность  </a:t>
            </a:r>
            <a:r>
              <a:rPr lang="ru-RU" altLang="ru-RU" sz="16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автомобильных </a:t>
            </a:r>
            <a:r>
              <a:rPr lang="ru-RU" altLang="ru-RU" sz="16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 общего пользования местного </a:t>
            </a:r>
            <a:r>
              <a:rPr lang="ru-RU" altLang="ru-RU" sz="16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28209" y="1370445"/>
            <a:ext cx="28087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354,5 </a:t>
            </a:r>
            <a:r>
              <a:rPr lang="ru-RU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км</a:t>
            </a:r>
            <a:endParaRPr lang="ru-RU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89600" y="2410436"/>
            <a:ext cx="62729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itchFamily="18" charset="0"/>
              </a:rPr>
              <a:t>Автотранспортный комплекс муниципального района объединяет сеть автомобильных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дорог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регионального и местного значения, сеть грузовых и пассажирских перевозок. </a:t>
            </a:r>
            <a:endParaRPr lang="ru-RU" dirty="0" smtClean="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В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районе функционирует межпоселковое и пригородное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автотранспортное сообщение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. </a:t>
            </a:r>
          </a:p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Транспортные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услуги по регулярным перевозкам пассажиров на территории района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оказывает</a:t>
            </a:r>
            <a:r>
              <a:rPr lang="ru-RU" spc="-35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ООО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Ичалковское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АТП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».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00"/>
          <a:stretch/>
        </p:blipFill>
        <p:spPr>
          <a:xfrm>
            <a:off x="311790" y="1598053"/>
            <a:ext cx="4116408" cy="2326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33"/>
          <a:stretch/>
        </p:blipFill>
        <p:spPr>
          <a:xfrm>
            <a:off x="875228" y="4130051"/>
            <a:ext cx="4552981" cy="2520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5709783" y="4353372"/>
            <a:ext cx="210346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1,23</a:t>
            </a:r>
            <a:r>
              <a:rPr lang="ru-RU" sz="6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ru-RU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км</a:t>
            </a:r>
            <a:endParaRPr lang="ru-RU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803743" y="4910539"/>
            <a:ext cx="20447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6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Тепловых сетей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09783" y="5006969"/>
            <a:ext cx="245451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104,9</a:t>
            </a:r>
            <a:r>
              <a:rPr lang="ru-RU" sz="6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ru-RU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км</a:t>
            </a:r>
            <a:endParaRPr lang="ru-RU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813244" y="5557798"/>
            <a:ext cx="24991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6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Сетей водоснабжения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801585" y="5657397"/>
            <a:ext cx="175240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7,4</a:t>
            </a:r>
            <a:r>
              <a:rPr lang="ru-RU" sz="6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ru-RU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км</a:t>
            </a:r>
            <a:endParaRPr lang="ru-RU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927364" y="6190344"/>
            <a:ext cx="24991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6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Сетей водоотведения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2104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</a:rPr>
              <a:t>         Благоустройство дворовых и общественных</a:t>
            </a:r>
            <a:b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</a:rPr>
            </a:b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</a:rPr>
              <a:t>                                территорий</a:t>
            </a:r>
            <a:endParaRPr lang="ru-RU" sz="3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82" b="8450"/>
          <a:stretch/>
        </p:blipFill>
        <p:spPr>
          <a:xfrm>
            <a:off x="367053" y="4225934"/>
            <a:ext cx="4253089" cy="25071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03"/>
          <a:stretch/>
        </p:blipFill>
        <p:spPr>
          <a:xfrm>
            <a:off x="258398" y="1495862"/>
            <a:ext cx="4470400" cy="26046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0377" y="4307663"/>
            <a:ext cx="3229924" cy="2213178"/>
          </a:xfrm>
          <a:prstGeom prst="round2DiagRect">
            <a:avLst>
              <a:gd name="adj1" fmla="val 16667"/>
              <a:gd name="adj2" fmla="val 15296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8"/>
          <a:stretch/>
        </p:blipFill>
        <p:spPr bwMode="auto">
          <a:xfrm>
            <a:off x="5045872" y="1564233"/>
            <a:ext cx="2938935" cy="2467915"/>
          </a:xfrm>
          <a:prstGeom prst="round2DiagRect">
            <a:avLst>
              <a:gd name="adj1" fmla="val 16667"/>
              <a:gd name="adj2" fmla="val 14458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912" y="1416108"/>
            <a:ext cx="3661514" cy="2616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7802" y="4169189"/>
            <a:ext cx="3285733" cy="246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90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</a:rPr>
              <a:t>Туризм</a:t>
            </a:r>
            <a:endParaRPr lang="ru-RU" sz="3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9700" y="4004783"/>
            <a:ext cx="3162300" cy="210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33363" y="1370445"/>
            <a:ext cx="95376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Храм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Рождества Пресвятой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Богородицы.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Каменный храм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Рождества Пресвятой Богородицы (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трехпрестольный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) упоминался еще в конце XVIII в., стиль – классицизм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Главный престол освящен в 1802 году в честь Рождества Пресвятой Богородицы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Правый придел – Никольский, левый придел – святых праведных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Иоакима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и Анны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Храм обрел почитаемые святыни – скуфейка, четки, Псалтирь и Евангелие, принадлежавшие преподобному Филарету Ичалковскому, кирпич из стены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келии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преподобного Серафима Саровского.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502" y="4599011"/>
            <a:ext cx="2906713" cy="1966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3"/>
          <a:stretch/>
        </p:blipFill>
        <p:spPr>
          <a:xfrm>
            <a:off x="9771062" y="1485421"/>
            <a:ext cx="2319338" cy="2798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33363" y="2829296"/>
            <a:ext cx="933926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</a:rPr>
              <a:t>Михайло-Архангельский храм.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С какой бы стороны путник не приближался к селу Ичалки, его взор останавливается на сияющей золотом куполе храма в центре села. Это Михайло-Архангельский храм – оплот веры, основание надежды, источник любви Христовой, камень спасения, предмет особой гордости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ичалковцев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Взведение большого кирпичного одноглавого храма было начато в 1902 году на средства благотворителей и прихожан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Главной святыней храма является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рака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мощами преподобного Филарета Ичалковского (1835–1913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),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канонизированного в 1999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году.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Свято-Дмитриевский храм.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Храм во имя Святителя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Димитрия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Митрополита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Ростовского в селе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Ульянка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был отстроен в 2010 году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в этом же году он был освящен митрополитом Саранским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Мордовским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Варсонофием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. Новый храм был воздвигнут на месте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прежде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разрушенного в 50-е годы храма, который судя по документам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архивного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фонда Нижегородской духовной консистории, был построен в 1777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году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на средства прихожан и господина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Приклонского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92142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</a:rPr>
              <a:t>Туризм</a:t>
            </a:r>
            <a:endParaRPr lang="ru-RU" sz="3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319202" y="1320803"/>
            <a:ext cx="840289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7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Памятник воинам, погибшим в Великой Отечественной войне 1941-1945 гг. в с. Кемля </a:t>
            </a: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культурного наследия регионального значения.</a:t>
            </a:r>
            <a:r>
              <a:rPr lang="ru-RU" sz="17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98" y="1320803"/>
            <a:ext cx="2705101" cy="1790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32" y="4851549"/>
            <a:ext cx="3005631" cy="20064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3" y="2967821"/>
            <a:ext cx="3316511" cy="253005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319202" y="1963452"/>
            <a:ext cx="8682298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b="1" dirty="0">
                <a:latin typeface="Times New Roman" panose="02020603050405020304" pitchFamily="18" charset="0"/>
                <a:ea typeface="Calibri" panose="020F0502020204030204" pitchFamily="34" charset="0"/>
              </a:rPr>
              <a:t>Национальный парк «Смольный</a:t>
            </a:r>
            <a:r>
              <a:rPr lang="ru-RU" sz="17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 </a:t>
            </a: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</a:rPr>
              <a:t>расположен на левобережье реки Алатырь на территории Ичалковского и </a:t>
            </a:r>
            <a:r>
              <a:rPr lang="ru-RU" sz="17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Большеигнатовского</a:t>
            </a: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</a:rPr>
              <a:t> муниципальных районов Республики Мордовия.</a:t>
            </a:r>
          </a:p>
          <a:p>
            <a:pPr algn="just"/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</a:rPr>
              <a:t>Парк отличается разнообразием уникальных видов растений и животных - некоторые из них встречаются только на территории Смольного. Среди достопримечательностей парка - озера Дубовые, Черничное, Моховое, верховое болото «Ельничное озеро», место отдыха «Орлово гнездо» и другие замечательные памятники природы</a:t>
            </a:r>
            <a:r>
              <a:rPr lang="ru-RU" sz="17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</a:rPr>
              <a:t>Организовано несколько </a:t>
            </a:r>
            <a:r>
              <a:rPr lang="ru-RU" sz="17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туристских </a:t>
            </a: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</a:rPr>
              <a:t>и экскурсионных маршрутов:  Тропа здоровья «1000 шагов», Экологическая тропа «Лесное </a:t>
            </a:r>
            <a:r>
              <a:rPr lang="ru-RU" sz="17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дело»;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однодневные экскурсионные туры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«Заповедные Ичалки». «Из прошлого в будущее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just"/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spcAft>
                <a:spcPts val="0"/>
              </a:spcAft>
            </a:pPr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Ичалковский краеведческий </a:t>
            </a:r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 </a:t>
            </a:r>
            <a:r>
              <a:rPr lang="ru-RU" sz="17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открыт </a:t>
            </a: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</a:rPr>
              <a:t>5 ноября 1983 года. </a:t>
            </a:r>
            <a:b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Постоянная экспозиция музея наглядно и ярко демонстрирует жизнь, быт, традиционные обряды жителей Ичалковского района, а также умение, вкус и выдумку народных мастеров, создателей великолепных образцов народного и художественного самодеятельного творчества. В музее регулярно проходят различные </a:t>
            </a:r>
            <a:r>
              <a:rPr lang="ru-RU" sz="17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выставки. </a:t>
            </a:r>
            <a:r>
              <a:rPr lang="ru-RU" sz="17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Тематически </a:t>
            </a: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</a:rPr>
              <a:t>экспозиция разделена на залы: исторический с разделами археологии и этнографии; воинской славы; выставочный зал; мемориальный уголок эрзянского поэта И.П</a:t>
            </a:r>
            <a:r>
              <a:rPr lang="ru-RU" sz="17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Кривошеева</a:t>
            </a: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</a:p>
          <a:p>
            <a:pPr algn="just"/>
            <a:endParaRPr lang="ru-RU" sz="1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79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</a:rPr>
              <a:t>Промышленный туризм</a:t>
            </a:r>
            <a:endParaRPr lang="ru-RU" sz="3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3458" y="1427932"/>
            <a:ext cx="3751824" cy="2813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2470" y="4334549"/>
            <a:ext cx="3888542" cy="2284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" y="4189918"/>
            <a:ext cx="3238500" cy="2428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1600" y="1323710"/>
            <a:ext cx="82018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«Сыродельный комбинат «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Ичалковский»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старейшее предприятие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Мордовия, которое 90 лет существует на рынке молочной продукции.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комбинат — лидер сыроделия по Приволжскому округу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Следование традициям, совершенствование технологий и модернизация производства позволяют ежедневно производить высококачественные сыры и масла.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1600" y="2940622"/>
            <a:ext cx="82018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«Спиртовой завод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«Кемлянский»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один из старейших промышленных объектов Республики Мордовия.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Спиртзавод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«Кемлянский» первым в 2007 году начал выпускать более высокоочищенный спирт «Альфа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первым в России выпустил органик спирт для выработки органик-водки «Чистые Росы».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340100" y="3995678"/>
            <a:ext cx="51181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sz="175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Агропромсервис</a:t>
            </a:r>
            <a:r>
              <a:rPr lang="ru-RU" sz="17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7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1931 года здесь разводят самою крупную тяжеловозную породу лошадей — советский тяжеловоз. Сегодня конезавод занимается разведением таких пород лошадей как русская рысистая, французская рысистая, </a:t>
            </a:r>
            <a:r>
              <a:rPr lang="ru-RU" sz="17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тракененская</a:t>
            </a:r>
            <a:r>
              <a:rPr lang="ru-RU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лошадей класса «пони», также есть представители арабской чистокровной породы. Уникальность конезавода в том, что ему удалось создать и сохранить до сегодняшних дней Мордовский тип советского тяжеловоза.</a:t>
            </a:r>
          </a:p>
        </p:txBody>
      </p:sp>
    </p:spTree>
    <p:extLst>
      <p:ext uri="{BB962C8B-B14F-4D97-AF65-F5344CB8AC3E}">
        <p14:creationId xmlns:p14="http://schemas.microsoft.com/office/powerpoint/2010/main" val="203060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Инвестиционные преимущества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/>
            </a:r>
            <a:b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</a:b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 </a:t>
            </a:r>
            <a:endParaRPr lang="ru-RU" sz="2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96942" y="1330327"/>
            <a:ext cx="5708555" cy="1090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6390" lvl="0" indent="-285750">
              <a:spcBef>
                <a:spcPts val="100"/>
              </a:spcBef>
              <a:buFont typeface="Wingdings" panose="05000000000000000000" pitchFamily="2" charset="2"/>
              <a:buChar char="ü"/>
            </a:pPr>
            <a:r>
              <a:rPr lang="ru-RU" sz="1600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Аграрно-промышленный район</a:t>
            </a:r>
          </a:p>
          <a:p>
            <a:pPr marL="40640" lvl="0">
              <a:spcBef>
                <a:spcPts val="100"/>
              </a:spcBef>
            </a:pPr>
            <a:r>
              <a:rPr lang="ru-RU" sz="16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Агроклиматические ресурсы благоприятны для развития отраслей сельского 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хозяйства. </a:t>
            </a:r>
            <a:r>
              <a:rPr lang="ru-RU" sz="16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Развитая 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 предприятий перерабатывающей   промышленности и сельского </a:t>
            </a:r>
            <a:r>
              <a:rPr lang="ru-RU" sz="16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хозяйства.</a:t>
            </a:r>
            <a:endParaRPr lang="ru-RU" sz="2000" spc="-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6433" r="15160"/>
          <a:stretch/>
        </p:blipFill>
        <p:spPr>
          <a:xfrm>
            <a:off x="2543962" y="4156646"/>
            <a:ext cx="2262792" cy="1356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96943" y="2904084"/>
            <a:ext cx="5556156" cy="1582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6390" lvl="0" indent="-285750">
              <a:spcBef>
                <a:spcPts val="100"/>
              </a:spcBef>
              <a:buFont typeface="Wingdings" panose="05000000000000000000" pitchFamily="2" charset="2"/>
              <a:buChar char="ü"/>
            </a:pPr>
            <a:r>
              <a:rPr lang="ru-RU" sz="1600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Особо охраняемые природные территории</a:t>
            </a:r>
          </a:p>
          <a:p>
            <a:pPr marL="40640">
              <a:spcBef>
                <a:spcPts val="100"/>
              </a:spcBef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парк «Смольный»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включает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 природы, Экологическую тропу, Визит Центр,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Экопарк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9 мест отдыха. Для популяризации экологического туризма и повышения посещаемости создана соответствующая лесная инфраструктура. </a:t>
            </a:r>
            <a:endParaRPr lang="ru-RU" sz="2000" b="1" spc="-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yt3.ggpht.com/a/AATXAJyntEtTaMea5AK0CYqdwKbo5_-amAL75vNUXQ=s900-c-k-c0xffffffff-no-rj-m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75" r="-3868"/>
          <a:stretch/>
        </p:blipFill>
        <p:spPr bwMode="auto">
          <a:xfrm>
            <a:off x="196942" y="4486568"/>
            <a:ext cx="2374899" cy="22228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524947" y="1387576"/>
            <a:ext cx="52040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6390" lvl="0" indent="-285750">
              <a:spcBef>
                <a:spcPts val="100"/>
              </a:spcBef>
              <a:buFont typeface="Wingdings" panose="05000000000000000000" pitchFamily="2" charset="2"/>
              <a:buChar char="ü"/>
            </a:pPr>
            <a:r>
              <a:rPr lang="ru-RU" sz="1600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уровень газификации и электрификации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492622" y="3620171"/>
            <a:ext cx="50770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6390" lvl="0" indent="-285750">
              <a:spcBef>
                <a:spcPts val="100"/>
              </a:spcBef>
              <a:buFont typeface="Wingdings" panose="05000000000000000000" pitchFamily="2" charset="2"/>
              <a:buChar char="ü"/>
            </a:pPr>
            <a:r>
              <a:rPr lang="ru-RU" sz="1600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Развитая транспортная инфраструктура- </a:t>
            </a:r>
            <a:r>
              <a:rPr lang="ru-RU" sz="16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сеть автомобильных дорог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96944" y="2357722"/>
            <a:ext cx="55561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6390" lvl="0" indent="-285750">
              <a:spcBef>
                <a:spcPts val="100"/>
              </a:spcBef>
              <a:buFont typeface="Wingdings" panose="05000000000000000000" pitchFamily="2" charset="2"/>
              <a:buChar char="ü"/>
            </a:pPr>
            <a:r>
              <a:rPr lang="ru-RU" sz="1600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Обеспеченность объектами здравоохранения, образования, спорта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547370" y="1755508"/>
            <a:ext cx="5268729" cy="1582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6390" lvl="0" indent="-285750">
              <a:spcBef>
                <a:spcPts val="100"/>
              </a:spcBef>
              <a:buFont typeface="Wingdings" panose="05000000000000000000" pitchFamily="2" charset="2"/>
              <a:buChar char="ü"/>
            </a:pPr>
            <a:r>
              <a:rPr lang="ru-RU" sz="1600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Выгодное экономико-географическое положение, </a:t>
            </a:r>
            <a:r>
              <a:rPr lang="ru-RU" sz="16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до г. Саранска 62 км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территории района проходит региональная трасса 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"г</a:t>
            </a:r>
            <a:r>
              <a:rPr lang="ru-RU" sz="16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Саранск 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spc="-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Ромоданово-с. Большое </a:t>
            </a:r>
            <a:r>
              <a:rPr lang="ru-RU" sz="16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Игнатово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 </a:t>
            </a:r>
            <a:r>
              <a:rPr lang="ru-RU" sz="16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 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выходом на Нижний Новгород</a:t>
            </a:r>
            <a:r>
              <a:rPr lang="ru-RU" sz="16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600" spc="-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26390" lvl="0" indent="-285750">
              <a:spcBef>
                <a:spcPts val="100"/>
              </a:spcBef>
              <a:buFont typeface="Wingdings" panose="05000000000000000000" pitchFamily="2" charset="2"/>
              <a:buChar char="ü"/>
            </a:pPr>
            <a:endParaRPr lang="ru-RU" sz="1600" spc="-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92622" y="3071010"/>
            <a:ext cx="53782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6390" lvl="0" indent="-285750">
              <a:spcBef>
                <a:spcPts val="100"/>
              </a:spcBef>
              <a:buFont typeface="Wingdings" panose="05000000000000000000" pitchFamily="2" charset="2"/>
              <a:buChar char="ü"/>
            </a:pPr>
            <a:r>
              <a:rPr lang="ru-RU" sz="1600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четырех автозаправочных станций общего пользования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9" r="4281" b="4988"/>
          <a:stretch/>
        </p:blipFill>
        <p:spPr>
          <a:xfrm>
            <a:off x="2630975" y="5386738"/>
            <a:ext cx="2001832" cy="139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719" y="5522931"/>
            <a:ext cx="2003816" cy="1336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806" y="4280860"/>
            <a:ext cx="1853869" cy="1390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91"/>
          <a:stretch/>
        </p:blipFill>
        <p:spPr>
          <a:xfrm>
            <a:off x="5592606" y="5542375"/>
            <a:ext cx="2336359" cy="1344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051" y="4217056"/>
            <a:ext cx="1938941" cy="1454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18"/>
          <a:stretch/>
        </p:blipFill>
        <p:spPr>
          <a:xfrm>
            <a:off x="7651832" y="5492537"/>
            <a:ext cx="2018461" cy="14000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25779" y="4311571"/>
            <a:ext cx="2016620" cy="15124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1"/>
          <a:srcRect t="7352" b="9564"/>
          <a:stretch/>
        </p:blipFill>
        <p:spPr>
          <a:xfrm>
            <a:off x="9636025" y="4154153"/>
            <a:ext cx="2226260" cy="123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61920" y="5295905"/>
            <a:ext cx="2389839" cy="1591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6727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Реализованные инвестиционные проекты</a:t>
            </a:r>
            <a:endParaRPr lang="ru-RU" sz="3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53" y="1485900"/>
            <a:ext cx="3979334" cy="1790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object 6"/>
          <p:cNvSpPr txBox="1"/>
          <p:nvPr/>
        </p:nvSpPr>
        <p:spPr>
          <a:xfrm>
            <a:off x="4263644" y="1485421"/>
            <a:ext cx="7168515" cy="5207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5080" indent="-287020" algn="just">
              <a:lnSpc>
                <a:spcPct val="100000"/>
              </a:lnSpc>
              <a:spcBef>
                <a:spcPts val="95"/>
              </a:spcBef>
              <a:buFont typeface="Wingdings"/>
              <a:buChar char=""/>
              <a:tabLst>
                <a:tab pos="299720" algn="l"/>
              </a:tabLst>
            </a:pPr>
            <a:r>
              <a:rPr sz="16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6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</a:t>
            </a:r>
            <a:r>
              <a:rPr sz="16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sz="16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ужб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а»</a:t>
            </a:r>
            <a:r>
              <a:rPr sz="16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16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6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</a:t>
            </a:r>
            <a:r>
              <a:rPr sz="16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</a:t>
            </a:r>
            <a:r>
              <a:rPr sz="1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16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16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цию</a:t>
            </a:r>
            <a:r>
              <a:rPr sz="16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6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16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</a:t>
            </a:r>
            <a:r>
              <a:rPr sz="1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ий</a:t>
            </a:r>
            <a:r>
              <a:rPr sz="16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екс</a:t>
            </a:r>
            <a:r>
              <a:rPr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16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1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 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беспривязного содержания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коров </a:t>
            </a:r>
            <a:r>
              <a:rPr sz="16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доильным</a:t>
            </a:r>
            <a:r>
              <a:rPr sz="1600" spc="3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залом.</a:t>
            </a:r>
            <a:r>
              <a:rPr sz="1600" spc="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</a:t>
            </a:r>
            <a:r>
              <a:rPr sz="1600" spc="3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кредитов 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169 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мощность </a:t>
            </a:r>
            <a:r>
              <a:rPr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─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тонн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молока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сутки. 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нового 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поколения, </a:t>
            </a:r>
            <a:r>
              <a:rPr sz="16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современным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доильным 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залом </a:t>
            </a:r>
            <a:r>
              <a:rPr sz="1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sz="1600" spc="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голов,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оборудованным 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доильной </a:t>
            </a:r>
            <a:r>
              <a:rPr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аппаратурой </a:t>
            </a:r>
            <a:r>
              <a:rPr sz="1600" spc="-1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фирмы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«BOU </a:t>
            </a:r>
            <a:r>
              <a:rPr sz="16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MATIC», 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лечебным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залом. </a:t>
            </a:r>
            <a:r>
              <a:rPr sz="16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животноводческих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помещениях 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созданы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sz="16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кормления, 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поения</a:t>
            </a:r>
            <a:r>
              <a:rPr sz="1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отдыха</a:t>
            </a:r>
            <a:r>
              <a:rPr sz="16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тны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sz="16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marR="5080" indent="-287020" algn="just">
              <a:lnSpc>
                <a:spcPct val="100000"/>
              </a:lnSpc>
              <a:spcBef>
                <a:spcPts val="600"/>
              </a:spcBef>
              <a:buFont typeface="Wingdings"/>
              <a:buChar char=""/>
              <a:tabLst>
                <a:tab pos="299720" algn="l"/>
              </a:tabLst>
            </a:pP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</a:t>
            </a:r>
            <a:r>
              <a:rPr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производства</a:t>
            </a:r>
            <a:r>
              <a:rPr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молока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6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«Агро-Мир».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животноводческий 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</a:t>
            </a:r>
            <a:r>
              <a:rPr sz="16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600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беспривязного содержания коров </a:t>
            </a:r>
            <a:r>
              <a:rPr sz="16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sz="1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доильным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залом.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кредитов </a:t>
            </a:r>
            <a:r>
              <a:rPr sz="1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 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т.ч.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53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r>
              <a:rPr sz="1600" spc="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16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sz="16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sz="1600" spc="-2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16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тицио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  <a:r>
              <a:rPr sz="16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sz="16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marR="5080" indent="-287020" algn="just">
              <a:lnSpc>
                <a:spcPct val="100000"/>
              </a:lnSpc>
              <a:spcBef>
                <a:spcPts val="600"/>
              </a:spcBef>
              <a:buFont typeface="Wingdings"/>
              <a:buChar char=""/>
              <a:tabLst>
                <a:tab pos="299720" algn="l"/>
              </a:tabLst>
            </a:pP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очистных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сооружений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</a:t>
            </a:r>
            <a:r>
              <a:rPr sz="16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Кемля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(частно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6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партнерство,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600" spc="2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участием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«Сыродельный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комбинат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«Ичалковский»).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230</a:t>
            </a:r>
            <a:r>
              <a:rPr sz="1600" spc="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т.ч.</a:t>
            </a:r>
            <a:r>
              <a:rPr sz="1600" spc="1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</a:t>
            </a:r>
            <a:r>
              <a:rPr sz="1600" spc="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</a:t>
            </a:r>
            <a:r>
              <a:rPr sz="1600" spc="3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90  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рублей,</a:t>
            </a:r>
            <a:r>
              <a:rPr sz="1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внебюджетные</a:t>
            </a:r>
            <a:r>
              <a:rPr sz="1600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</a:t>
            </a:r>
            <a:r>
              <a:rPr sz="16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140</a:t>
            </a:r>
            <a:r>
              <a:rPr sz="1600" spc="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sz="16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marR="5080" indent="-287020" algn="just">
              <a:lnSpc>
                <a:spcPct val="100000"/>
              </a:lnSpc>
              <a:spcBef>
                <a:spcPts val="605"/>
              </a:spcBef>
              <a:buFont typeface="Wingdings"/>
              <a:buChar char=""/>
              <a:tabLst>
                <a:tab pos="299720" algn="l"/>
              </a:tabLst>
            </a:pP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Построены животноводческие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помещения </a:t>
            </a:r>
            <a:r>
              <a:rPr sz="1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коров: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КФХ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Малькина </a:t>
            </a:r>
            <a:r>
              <a:rPr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r>
              <a:rPr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стоимостью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12,5</a:t>
            </a:r>
            <a:r>
              <a:rPr sz="1600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рублей,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КФХ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Елина 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Д.Е.</a:t>
            </a:r>
            <a:r>
              <a:rPr sz="1600" spc="1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стоимостью</a:t>
            </a:r>
            <a:r>
              <a:rPr sz="1600" spc="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рублей,</a:t>
            </a:r>
            <a:r>
              <a:rPr sz="1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КФХ</a:t>
            </a:r>
            <a:r>
              <a:rPr sz="1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Коршунова</a:t>
            </a:r>
            <a:r>
              <a:rPr sz="16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А.В.</a:t>
            </a:r>
            <a:r>
              <a:rPr sz="1600" spc="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600" spc="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стоимостью</a:t>
            </a:r>
            <a:r>
              <a:rPr sz="16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sz="1600" spc="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sz="16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indent="-287020" algn="just">
              <a:lnSpc>
                <a:spcPct val="100000"/>
              </a:lnSpc>
              <a:spcBef>
                <a:spcPts val="600"/>
              </a:spcBef>
              <a:buFont typeface="Wingdings"/>
              <a:buChar char=""/>
              <a:tabLst>
                <a:tab pos="299720" algn="l"/>
              </a:tabLst>
            </a:pP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Реконструкция</a:t>
            </a:r>
            <a:r>
              <a:rPr sz="1600" spc="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цеха</a:t>
            </a:r>
            <a:r>
              <a:rPr sz="1600" spc="1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1600" spc="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производству</a:t>
            </a:r>
            <a:r>
              <a:rPr sz="1600" spc="1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плавленых</a:t>
            </a:r>
            <a:r>
              <a:rPr sz="1600" spc="1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сыров</a:t>
            </a:r>
            <a:r>
              <a:rPr sz="1600" spc="1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600" spc="2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</a:t>
            </a:r>
            <a:r>
              <a:rPr sz="1600" spc="1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«Сыродельный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algn="just">
              <a:lnSpc>
                <a:spcPct val="100000"/>
              </a:lnSpc>
            </a:pP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комбинат</a:t>
            </a:r>
            <a:r>
              <a:rPr sz="16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«Ичалковский»</a:t>
            </a:r>
            <a:r>
              <a:rPr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(20</a:t>
            </a:r>
            <a:r>
              <a:rPr sz="1600" spc="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sz="1600" spc="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рублей)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919" y="3392055"/>
            <a:ext cx="2353201" cy="3321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28068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035697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Реализованные инвестиционные проекты</a:t>
            </a:r>
            <a:endParaRPr lang="ru-RU" sz="3200" dirty="0"/>
          </a:p>
        </p:txBody>
      </p:sp>
      <p:sp>
        <p:nvSpPr>
          <p:cNvPr id="5" name="object 6"/>
          <p:cNvSpPr txBox="1"/>
          <p:nvPr/>
        </p:nvSpPr>
        <p:spPr>
          <a:xfrm>
            <a:off x="4509371" y="1027134"/>
            <a:ext cx="7258682" cy="61657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9400" marR="5080" indent="-266700" algn="just">
              <a:buFont typeface="Wingdings"/>
              <a:buChar char=""/>
              <a:tabLst>
                <a:tab pos="279400" algn="l"/>
              </a:tabLst>
            </a:pPr>
            <a:r>
              <a:rPr sz="1600" spc="-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</a:t>
            </a:r>
            <a:r>
              <a:rPr sz="1600" spc="-6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роботизированной </a:t>
            </a:r>
            <a:r>
              <a:rPr sz="16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ультразвуковой </a:t>
            </a:r>
            <a:r>
              <a:rPr sz="1600" spc="-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нарезки </a:t>
            </a:r>
            <a:r>
              <a:rPr sz="1600" spc="-7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порций </a:t>
            </a:r>
            <a:r>
              <a:rPr sz="1600" spc="-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фиксированного </a:t>
            </a:r>
            <a:r>
              <a:rPr sz="1600" spc="-7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веса</a:t>
            </a:r>
            <a:r>
              <a:rPr sz="1600" spc="-5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крупных</a:t>
            </a:r>
            <a:r>
              <a:rPr sz="1600" spc="-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сыров</a:t>
            </a:r>
            <a:r>
              <a:rPr sz="1600" spc="-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9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600" spc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5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</a:t>
            </a:r>
            <a:r>
              <a:rPr sz="1600" spc="-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«Сыродельный</a:t>
            </a:r>
            <a:r>
              <a:rPr sz="1600" spc="-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комбинат</a:t>
            </a:r>
            <a:r>
              <a:rPr sz="1600" spc="-7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«Ичалковский»</a:t>
            </a:r>
            <a:r>
              <a:rPr sz="1600" spc="2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4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(57  </a:t>
            </a:r>
            <a:r>
              <a:rPr sz="1600" spc="-10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млн.. </a:t>
            </a:r>
            <a:r>
              <a:rPr sz="1600" spc="-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5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sz="1600" spc="-8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spc="-85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9400" lvl="0" indent="-266700">
              <a:buFont typeface="Wingdings"/>
              <a:buChar char=""/>
              <a:tabLst>
                <a:tab pos="279400" algn="l"/>
                <a:tab pos="1590040" algn="l"/>
                <a:tab pos="2405380" algn="l"/>
                <a:tab pos="3588385" algn="l"/>
                <a:tab pos="4956810" algn="l"/>
                <a:tab pos="5286375" algn="l"/>
                <a:tab pos="5894705" algn="l"/>
              </a:tabLst>
            </a:pPr>
            <a:r>
              <a:rPr lang="ru-RU" sz="16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	</a:t>
            </a:r>
            <a:r>
              <a:rPr lang="ru-RU" sz="1600" spc="-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нового	</a:t>
            </a:r>
            <a:r>
              <a:rPr lang="ru-RU" sz="1600" spc="-6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колбасного	</a:t>
            </a:r>
            <a:r>
              <a:rPr lang="ru-RU" sz="16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производства	</a:t>
            </a:r>
            <a:r>
              <a:rPr lang="ru-RU" sz="1600" spc="9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	</a:t>
            </a:r>
            <a:r>
              <a:rPr lang="ru-RU" sz="16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ОАО	</a:t>
            </a:r>
            <a:r>
              <a:rPr lang="ru-RU" sz="1600" spc="-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«Мясокомбинат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9400" algn="just">
              <a:lnSpc>
                <a:spcPct val="100000"/>
              </a:lnSpc>
            </a:pPr>
            <a:r>
              <a:rPr lang="ru-RU" sz="1600" spc="-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spc="-6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ru-RU" sz="1600" spc="-8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роче</a:t>
            </a:r>
            <a:r>
              <a:rPr lang="ru-RU" sz="1600" spc="-9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spc="-9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ски</a:t>
            </a:r>
            <a:r>
              <a:rPr lang="ru-RU" sz="1600" spc="-8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ru-RU" sz="1600" spc="-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6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600" spc="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ru-RU" sz="1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spc="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</a:t>
            </a:r>
            <a:r>
              <a:rPr lang="ru-RU"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ей)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9400" marR="5080" indent="-266700" algn="just">
              <a:lnSpc>
                <a:spcPct val="100000"/>
              </a:lnSpc>
              <a:buFont typeface="Wingdings"/>
              <a:buChar char=""/>
              <a:tabLst>
                <a:tab pos="279400" algn="l"/>
              </a:tabLst>
            </a:pPr>
            <a:r>
              <a:rPr lang="ru-RU"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</a:t>
            </a:r>
            <a:r>
              <a:rPr lang="ru-RU"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скота</a:t>
            </a:r>
            <a:r>
              <a:rPr lang="ru-RU"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spc="-9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Агропромсервис</a:t>
            </a:r>
            <a:r>
              <a:rPr lang="ru-RU"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(14,9</a:t>
            </a:r>
            <a:r>
              <a:rPr lang="ru-RU" sz="1600" spc="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lang="ru-RU"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рублей).</a:t>
            </a:r>
            <a:r>
              <a:rPr lang="ru-RU"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 </a:t>
            </a:r>
            <a:r>
              <a:rPr lang="ru-RU"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ru-RU"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новодческий</a:t>
            </a:r>
            <a:r>
              <a:rPr lang="ru-RU"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</a:t>
            </a:r>
            <a:r>
              <a:rPr lang="ru-RU"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екс</a:t>
            </a:r>
            <a:r>
              <a:rPr lang="ru-RU"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ru-RU" sz="1600" spc="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600" spc="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</a:t>
            </a:r>
            <a:r>
              <a:rPr lang="ru-RU"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коро</a:t>
            </a:r>
            <a:r>
              <a:rPr lang="ru-RU"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29565" indent="-317500" algn="just">
              <a:lnSpc>
                <a:spcPct val="100000"/>
              </a:lnSpc>
              <a:buFont typeface="Wingdings"/>
              <a:buChar char=""/>
              <a:tabLst>
                <a:tab pos="330200" algn="l"/>
              </a:tabLst>
            </a:pPr>
            <a:r>
              <a:rPr lang="ru-RU"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</a:t>
            </a:r>
            <a:r>
              <a:rPr lang="ru-RU" sz="16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скота</a:t>
            </a:r>
            <a:r>
              <a:rPr lang="ru-RU" sz="16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spc="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</a:t>
            </a:r>
            <a:r>
              <a:rPr lang="ru-RU" sz="16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«Агро-Мир»</a:t>
            </a:r>
            <a:r>
              <a:rPr lang="ru-RU" sz="16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(47</a:t>
            </a:r>
            <a:r>
              <a:rPr lang="ru-RU" sz="1600" spc="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lang="ru-RU" sz="1600" spc="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рублей).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9400" marR="5715" indent="-266700" algn="just">
              <a:lnSpc>
                <a:spcPct val="100000"/>
              </a:lnSpc>
              <a:buFont typeface="Wingdings"/>
              <a:buChar char=""/>
              <a:tabLst>
                <a:tab pos="279400" algn="l"/>
              </a:tabLst>
            </a:pPr>
            <a:r>
              <a:rPr lang="ru-RU"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</a:t>
            </a:r>
            <a:r>
              <a:rPr lang="ru-RU" sz="1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завода </a:t>
            </a:r>
            <a:r>
              <a:rPr lang="ru-RU"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производству </a:t>
            </a:r>
            <a:r>
              <a:rPr lang="ru-RU"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</a:t>
            </a:r>
            <a:r>
              <a:rPr lang="ru-RU"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концентрата </a:t>
            </a:r>
            <a:r>
              <a:rPr lang="ru-RU"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сывороточных </a:t>
            </a:r>
            <a:r>
              <a:rPr lang="ru-RU"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белков</a:t>
            </a:r>
            <a:r>
              <a:rPr lang="ru-RU"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(КСБ)</a:t>
            </a:r>
            <a:r>
              <a:rPr lang="ru-RU" sz="16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массовой</a:t>
            </a:r>
            <a:r>
              <a:rPr lang="ru-RU"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долей </a:t>
            </a:r>
            <a:r>
              <a:rPr lang="ru-RU"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белка</a:t>
            </a:r>
            <a:r>
              <a:rPr lang="ru-RU" sz="16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80%-</a:t>
            </a:r>
            <a:r>
              <a:rPr lang="ru-RU" sz="1600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</a:t>
            </a:r>
            <a:r>
              <a:rPr lang="ru-RU" sz="16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«Протеин»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9400" marR="5080" indent="-266700" algn="just">
              <a:lnSpc>
                <a:spcPct val="100000"/>
              </a:lnSpc>
              <a:buFont typeface="Wingdings"/>
              <a:buChar char=""/>
              <a:tabLst>
                <a:tab pos="279400" algn="l"/>
              </a:tabLst>
            </a:pPr>
            <a:r>
              <a:rPr lang="ru-RU"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r>
              <a:rPr lang="ru-RU"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молочного</a:t>
            </a:r>
            <a:r>
              <a:rPr lang="ru-RU"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комплекса</a:t>
            </a:r>
            <a:r>
              <a:rPr lang="ru-RU"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16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1200</a:t>
            </a:r>
            <a:r>
              <a:rPr lang="ru-RU" sz="1600" spc="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коров</a:t>
            </a:r>
            <a:r>
              <a:rPr lang="ru-RU"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«Дружба». </a:t>
            </a:r>
            <a:r>
              <a:rPr lang="ru-RU"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Ориентировочная </a:t>
            </a:r>
            <a:r>
              <a:rPr lang="ru-RU"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</a:t>
            </a:r>
            <a:r>
              <a:rPr lang="ru-RU"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</a:t>
            </a:r>
            <a:r>
              <a:rPr lang="ru-RU"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760 </a:t>
            </a:r>
            <a:r>
              <a:rPr lang="ru-RU"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lang="ru-RU"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руб.,</a:t>
            </a:r>
            <a:r>
              <a:rPr lang="ru-RU"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том </a:t>
            </a:r>
            <a:r>
              <a:rPr lang="ru-RU"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 </a:t>
            </a:r>
            <a:r>
              <a:rPr lang="ru-RU"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152 </a:t>
            </a:r>
            <a:r>
              <a:rPr lang="ru-RU"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lang="ru-RU"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</a:t>
            </a:r>
            <a:r>
              <a:rPr lang="ru-RU"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собственные</a:t>
            </a:r>
            <a:r>
              <a:rPr lang="ru-RU" sz="16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средства,</a:t>
            </a:r>
            <a:r>
              <a:rPr lang="ru-RU" sz="1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760</a:t>
            </a:r>
            <a:r>
              <a:rPr lang="ru-RU" sz="1600" spc="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lang="ru-RU" sz="1600" spc="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lang="ru-RU" sz="16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кредитные</a:t>
            </a:r>
            <a:r>
              <a:rPr lang="ru-RU" sz="16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9400" marR="49530" lvl="0" indent="-266700">
              <a:buFont typeface="Wingdings"/>
              <a:buChar char=""/>
              <a:tabLst>
                <a:tab pos="279400" algn="l"/>
              </a:tabLst>
            </a:pPr>
            <a:r>
              <a:rPr lang="ru-RU" sz="1600" spc="-7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r>
              <a:rPr lang="ru-RU" sz="1600" spc="13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9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семейной</a:t>
            </a:r>
            <a:r>
              <a:rPr lang="ru-RU" sz="1600" spc="1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7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животноводческой</a:t>
            </a:r>
            <a:r>
              <a:rPr lang="ru-RU" sz="1600" spc="12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2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фермы</a:t>
            </a:r>
            <a:r>
              <a:rPr lang="ru-RU" sz="1600" spc="18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4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1600" spc="9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ru-RU" sz="1600" spc="204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</a:t>
            </a:r>
            <a:r>
              <a:rPr lang="ru-RU" sz="1600" spc="114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7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коров в КФХ     </a:t>
            </a:r>
            <a:r>
              <a:rPr lang="ru-RU" sz="1600" spc="-44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spc="-5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Сидорова </a:t>
            </a:r>
            <a:r>
              <a:rPr lang="ru-RU" sz="16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r>
              <a:rPr lang="ru-RU" sz="1600" spc="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стоимостью-7,5</a:t>
            </a:r>
            <a:r>
              <a:rPr lang="ru-RU" sz="1600" spc="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9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lang="ru-RU" sz="1600" spc="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8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9400" marR="49530" lvl="0" indent="-266700">
              <a:buFont typeface="Wingdings"/>
              <a:buChar char=""/>
              <a:tabLst>
                <a:tab pos="279400" algn="l"/>
              </a:tabLst>
            </a:pPr>
            <a:r>
              <a:rPr lang="ru-RU" sz="1600" spc="-7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r>
              <a:rPr lang="ru-RU" sz="1600" spc="13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9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семейной</a:t>
            </a:r>
            <a:r>
              <a:rPr lang="ru-RU" sz="1600" spc="1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7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животноводческой</a:t>
            </a:r>
            <a:r>
              <a:rPr lang="ru-RU" sz="1600" spc="12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2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фермы</a:t>
            </a:r>
            <a:r>
              <a:rPr lang="ru-RU" sz="1600" spc="18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4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1600" spc="9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ru-RU" sz="1600" spc="204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</a:t>
            </a:r>
            <a:r>
              <a:rPr lang="ru-RU" sz="1600" spc="114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7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коров </a:t>
            </a:r>
            <a:r>
              <a:rPr lang="ru-RU" sz="1600" spc="-7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КФХ</a:t>
            </a:r>
            <a:r>
              <a:rPr lang="ru-RU" sz="1600" spc="-7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44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9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Трошиной</a:t>
            </a:r>
            <a:r>
              <a:rPr lang="ru-RU" sz="1600" spc="-6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2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Т.А.</a:t>
            </a:r>
            <a:r>
              <a:rPr lang="ru-RU" sz="1600" spc="6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стоимостью-6,0</a:t>
            </a:r>
            <a:r>
              <a:rPr lang="ru-RU" sz="1600" spc="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9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lang="ru-RU" sz="1600" spc="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8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9400" lvl="0" indent="-266700">
              <a:buFont typeface="Wingdings"/>
              <a:buChar char=""/>
              <a:tabLst>
                <a:tab pos="279400" algn="l"/>
                <a:tab pos="1579245" algn="l"/>
                <a:tab pos="3949700" algn="l"/>
                <a:tab pos="4987290" algn="l"/>
                <a:tab pos="5328920" algn="l"/>
              </a:tabLst>
            </a:pPr>
            <a:r>
              <a:rPr lang="ru-RU" sz="16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	</a:t>
            </a:r>
            <a:r>
              <a:rPr lang="ru-RU" sz="1600" spc="-7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туристско-экскурсионного	</a:t>
            </a:r>
            <a:r>
              <a:rPr lang="ru-RU" sz="1600" spc="-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маршрута	</a:t>
            </a:r>
            <a:r>
              <a:rPr lang="ru-RU" sz="1600" spc="-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	</a:t>
            </a:r>
            <a:r>
              <a:rPr lang="ru-RU" sz="1600" spc="-6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  парк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9400" lvl="0"/>
            <a:r>
              <a:rPr lang="ru-RU" sz="1600" spc="-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«Смольный</a:t>
            </a:r>
            <a:r>
              <a:rPr lang="ru-RU" sz="1600" spc="-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9400" lvl="0" indent="-266700">
              <a:buFont typeface="Wingdings"/>
              <a:buChar char=""/>
              <a:tabLst>
                <a:tab pos="279400" algn="l"/>
                <a:tab pos="1579245" algn="l"/>
                <a:tab pos="3949700" algn="l"/>
                <a:tab pos="4987290" algn="l"/>
                <a:tab pos="5328920" algn="l"/>
              </a:tabLst>
            </a:pPr>
            <a:r>
              <a:rPr lang="ru-RU" sz="1600" spc="-6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Модернизаация</a:t>
            </a:r>
            <a:r>
              <a:rPr lang="ru-RU" sz="1600" spc="-6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мясоперерабатывающего цеха </a:t>
            </a:r>
            <a:r>
              <a:rPr lang="ru-RU" sz="1600" spc="-6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СППССК «Подворье</a:t>
            </a:r>
            <a:r>
              <a:rPr lang="ru-RU" sz="1600" spc="-6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279400" lvl="0" indent="-266700">
              <a:buFont typeface="Wingdings"/>
              <a:buChar char=""/>
              <a:tabLst>
                <a:tab pos="279400" algn="l"/>
                <a:tab pos="1579245" algn="l"/>
                <a:tab pos="3949700" algn="l"/>
                <a:tab pos="4987290" algn="l"/>
                <a:tab pos="5328920" algn="l"/>
              </a:tabLst>
            </a:pPr>
            <a:r>
              <a:rPr lang="ru-RU" sz="16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	</a:t>
            </a:r>
            <a:r>
              <a:rPr lang="ru-RU" sz="1600" spc="-6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цеха плавленых сыров. Производительность-30</a:t>
            </a:r>
            <a:r>
              <a:rPr lang="ru-RU" sz="16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spc="-6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тонн в  </a:t>
            </a:r>
            <a:r>
              <a:rPr lang="ru-RU" sz="1600" spc="-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сутки - ООО «Сыродельный комбинат «Ичалковский» (200 млн. рублей</a:t>
            </a:r>
            <a:r>
              <a:rPr lang="ru-RU" sz="1600" spc="-6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79400" lvl="0" indent="-266700">
              <a:buFont typeface="Wingdings"/>
              <a:buChar char=""/>
              <a:tabLst>
                <a:tab pos="279400" algn="l"/>
                <a:tab pos="1579245" algn="l"/>
                <a:tab pos="3949700" algn="l"/>
                <a:tab pos="4987290" algn="l"/>
                <a:tab pos="5328920" algn="l"/>
              </a:tabLst>
            </a:pPr>
            <a:r>
              <a:rPr lang="ru-RU" sz="1600" spc="-6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Строительства убойного цеха СППССК «Подворье» ( 4,0 млн. руб.)</a:t>
            </a:r>
          </a:p>
          <a:p>
            <a:pPr marL="279400" lvl="0" indent="-266700">
              <a:buFont typeface="Wingdings"/>
              <a:buChar char=""/>
              <a:tabLst>
                <a:tab pos="279400" algn="l"/>
                <a:tab pos="1579245" algn="l"/>
                <a:tab pos="3949700" algn="l"/>
                <a:tab pos="4987290" algn="l"/>
                <a:tab pos="5328920" algn="l"/>
              </a:tabLst>
            </a:pPr>
            <a:endParaRPr lang="ru-RU" sz="1600" spc="-6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9400" lvl="0" indent="-266700">
              <a:buFont typeface="Wingdings"/>
              <a:buChar char=""/>
              <a:tabLst>
                <a:tab pos="279400" algn="l"/>
                <a:tab pos="1579245" algn="l"/>
                <a:tab pos="3949700" algn="l"/>
                <a:tab pos="4987290" algn="l"/>
                <a:tab pos="5328920" algn="l"/>
              </a:tabLst>
            </a:pPr>
            <a:endParaRPr lang="ru-RU" sz="1600" spc="-6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5080" algn="just">
              <a:spcBef>
                <a:spcPts val="100"/>
              </a:spcBef>
              <a:tabLst>
                <a:tab pos="279400" algn="l"/>
              </a:tabLst>
            </a:pPr>
            <a:endParaRPr sz="1500" dirty="0">
              <a:solidFill>
                <a:prstClr val="black"/>
              </a:solidFill>
              <a:latin typeface="Trebuchet MS"/>
              <a:cs typeface="Trebuchet M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8457" t="29022" r="34401" b="30770"/>
          <a:stretch/>
        </p:blipFill>
        <p:spPr>
          <a:xfrm>
            <a:off x="1250861" y="2635641"/>
            <a:ext cx="3353253" cy="2287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E:\Pictures\объекты\ООО Агро-мир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86"/>
          <a:stretch/>
        </p:blipFill>
        <p:spPr bwMode="auto">
          <a:xfrm>
            <a:off x="331765" y="1027133"/>
            <a:ext cx="2905645" cy="2004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D:\User\Документы\Инвест ниши. Инвест.площ\Фото модул.убойн.цех\IMG-20221021-WA00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5" y="4922729"/>
            <a:ext cx="2911604" cy="163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657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ru-RU" sz="3600" b="1" dirty="0">
                <a:solidFill>
                  <a:prstClr val="black"/>
                </a:solidFill>
                <a:latin typeface="Segoe Print" panose="02000600000000000000" pitchFamily="2" charset="0"/>
              </a:rPr>
              <a:t>Общая характеристика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2170" y="1564095"/>
            <a:ext cx="6282329" cy="5065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83977" y="2207730"/>
            <a:ext cx="5184508" cy="22570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>
              <a:spcBef>
                <a:spcPts val="600"/>
              </a:spcBef>
            </a:pPr>
            <a:r>
              <a:rPr lang="ru-RU" sz="20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Кемля- районный центр</a:t>
            </a:r>
          </a:p>
          <a:p>
            <a:pPr marL="40640" lvl="0">
              <a:spcBef>
                <a:spcPts val="600"/>
              </a:spcBef>
            </a:pPr>
            <a:r>
              <a:rPr lang="ru-RU" sz="20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Площадь, км2-</a:t>
            </a:r>
            <a:r>
              <a:rPr lang="ru-RU" sz="3200" b="1" spc="-5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1265,8</a:t>
            </a:r>
          </a:p>
          <a:p>
            <a:pPr marL="40640" lvl="0">
              <a:spcBef>
                <a:spcPts val="600"/>
              </a:spcBef>
            </a:pPr>
            <a:r>
              <a:rPr lang="ru-RU" sz="20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земель сельскохозяйственного назначения, га- </a:t>
            </a:r>
            <a:r>
              <a:rPr lang="ru-RU" sz="3200" b="1" spc="-5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66345</a:t>
            </a:r>
            <a:endParaRPr lang="ru-RU" sz="2800" b="1" spc="-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>
              <a:lnSpc>
                <a:spcPts val="1540"/>
              </a:lnSpc>
              <a:spcBef>
                <a:spcPts val="100"/>
              </a:spcBef>
            </a:pPr>
            <a:endParaRPr lang="ru-RU" sz="2800" b="1" spc="-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>
              <a:lnSpc>
                <a:spcPts val="1540"/>
              </a:lnSpc>
              <a:spcBef>
                <a:spcPts val="100"/>
              </a:spcBef>
            </a:pPr>
            <a:endParaRPr lang="ru-RU" sz="1600" b="1" spc="-50" baseline="25462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object 7"/>
          <p:cNvGrpSpPr/>
          <p:nvPr/>
        </p:nvGrpSpPr>
        <p:grpSpPr>
          <a:xfrm>
            <a:off x="330252" y="3206871"/>
            <a:ext cx="5326674" cy="3209085"/>
            <a:chOff x="1587246" y="4410543"/>
            <a:chExt cx="3995825" cy="3063914"/>
          </a:xfrm>
        </p:grpSpPr>
        <p:sp>
          <p:nvSpPr>
            <p:cNvPr id="12" name="object 8"/>
            <p:cNvSpPr/>
            <p:nvPr/>
          </p:nvSpPr>
          <p:spPr>
            <a:xfrm>
              <a:off x="1587246" y="5188457"/>
              <a:ext cx="2286000" cy="2286000"/>
            </a:xfrm>
            <a:custGeom>
              <a:avLst/>
              <a:gdLst/>
              <a:ahLst/>
              <a:cxnLst/>
              <a:rect l="l" t="t" r="r" b="b"/>
              <a:pathLst>
                <a:path w="2286000" h="2286000">
                  <a:moveTo>
                    <a:pt x="0" y="1143000"/>
                  </a:moveTo>
                  <a:lnTo>
                    <a:pt x="1002" y="1094679"/>
                  </a:lnTo>
                  <a:lnTo>
                    <a:pt x="3984" y="1046871"/>
                  </a:lnTo>
                  <a:lnTo>
                    <a:pt x="8904" y="999613"/>
                  </a:lnTo>
                  <a:lnTo>
                    <a:pt x="15724" y="952947"/>
                  </a:lnTo>
                  <a:lnTo>
                    <a:pt x="24404" y="906911"/>
                  </a:lnTo>
                  <a:lnTo>
                    <a:pt x="34904" y="861545"/>
                  </a:lnTo>
                  <a:lnTo>
                    <a:pt x="47185" y="816889"/>
                  </a:lnTo>
                  <a:lnTo>
                    <a:pt x="61207" y="772982"/>
                  </a:lnTo>
                  <a:lnTo>
                    <a:pt x="76930" y="729865"/>
                  </a:lnTo>
                  <a:lnTo>
                    <a:pt x="94314" y="687577"/>
                  </a:lnTo>
                  <a:lnTo>
                    <a:pt x="113320" y="646157"/>
                  </a:lnTo>
                  <a:lnTo>
                    <a:pt x="133909" y="605645"/>
                  </a:lnTo>
                  <a:lnTo>
                    <a:pt x="156040" y="566081"/>
                  </a:lnTo>
                  <a:lnTo>
                    <a:pt x="179674" y="527504"/>
                  </a:lnTo>
                  <a:lnTo>
                    <a:pt x="204772" y="489955"/>
                  </a:lnTo>
                  <a:lnTo>
                    <a:pt x="231293" y="453472"/>
                  </a:lnTo>
                  <a:lnTo>
                    <a:pt x="259198" y="418096"/>
                  </a:lnTo>
                  <a:lnTo>
                    <a:pt x="288448" y="383865"/>
                  </a:lnTo>
                  <a:lnTo>
                    <a:pt x="319002" y="350821"/>
                  </a:lnTo>
                  <a:lnTo>
                    <a:pt x="350821" y="319002"/>
                  </a:lnTo>
                  <a:lnTo>
                    <a:pt x="383865" y="288448"/>
                  </a:lnTo>
                  <a:lnTo>
                    <a:pt x="418096" y="259198"/>
                  </a:lnTo>
                  <a:lnTo>
                    <a:pt x="453472" y="231293"/>
                  </a:lnTo>
                  <a:lnTo>
                    <a:pt x="489955" y="204772"/>
                  </a:lnTo>
                  <a:lnTo>
                    <a:pt x="527504" y="179674"/>
                  </a:lnTo>
                  <a:lnTo>
                    <a:pt x="566081" y="156040"/>
                  </a:lnTo>
                  <a:lnTo>
                    <a:pt x="605645" y="133909"/>
                  </a:lnTo>
                  <a:lnTo>
                    <a:pt x="646157" y="113320"/>
                  </a:lnTo>
                  <a:lnTo>
                    <a:pt x="687577" y="94314"/>
                  </a:lnTo>
                  <a:lnTo>
                    <a:pt x="729865" y="76930"/>
                  </a:lnTo>
                  <a:lnTo>
                    <a:pt x="772982" y="61207"/>
                  </a:lnTo>
                  <a:lnTo>
                    <a:pt x="816889" y="47185"/>
                  </a:lnTo>
                  <a:lnTo>
                    <a:pt x="861545" y="34904"/>
                  </a:lnTo>
                  <a:lnTo>
                    <a:pt x="906911" y="24404"/>
                  </a:lnTo>
                  <a:lnTo>
                    <a:pt x="952947" y="15724"/>
                  </a:lnTo>
                  <a:lnTo>
                    <a:pt x="999613" y="8904"/>
                  </a:lnTo>
                  <a:lnTo>
                    <a:pt x="1046871" y="3984"/>
                  </a:lnTo>
                  <a:lnTo>
                    <a:pt x="1094679" y="1002"/>
                  </a:lnTo>
                  <a:lnTo>
                    <a:pt x="1142999" y="0"/>
                  </a:lnTo>
                  <a:lnTo>
                    <a:pt x="1191320" y="1002"/>
                  </a:lnTo>
                  <a:lnTo>
                    <a:pt x="1239128" y="3984"/>
                  </a:lnTo>
                  <a:lnTo>
                    <a:pt x="1286386" y="8904"/>
                  </a:lnTo>
                  <a:lnTo>
                    <a:pt x="1333052" y="15724"/>
                  </a:lnTo>
                  <a:lnTo>
                    <a:pt x="1379088" y="24404"/>
                  </a:lnTo>
                  <a:lnTo>
                    <a:pt x="1424454" y="34904"/>
                  </a:lnTo>
                  <a:lnTo>
                    <a:pt x="1469110" y="47185"/>
                  </a:lnTo>
                  <a:lnTo>
                    <a:pt x="1513017" y="61207"/>
                  </a:lnTo>
                  <a:lnTo>
                    <a:pt x="1556134" y="76930"/>
                  </a:lnTo>
                  <a:lnTo>
                    <a:pt x="1598422" y="94314"/>
                  </a:lnTo>
                  <a:lnTo>
                    <a:pt x="1639842" y="113320"/>
                  </a:lnTo>
                  <a:lnTo>
                    <a:pt x="1680354" y="133909"/>
                  </a:lnTo>
                  <a:lnTo>
                    <a:pt x="1719918" y="156040"/>
                  </a:lnTo>
                  <a:lnTo>
                    <a:pt x="1758495" y="179674"/>
                  </a:lnTo>
                  <a:lnTo>
                    <a:pt x="1796044" y="204772"/>
                  </a:lnTo>
                  <a:lnTo>
                    <a:pt x="1832527" y="231293"/>
                  </a:lnTo>
                  <a:lnTo>
                    <a:pt x="1867903" y="259198"/>
                  </a:lnTo>
                  <a:lnTo>
                    <a:pt x="1902134" y="288448"/>
                  </a:lnTo>
                  <a:lnTo>
                    <a:pt x="1935178" y="319002"/>
                  </a:lnTo>
                  <a:lnTo>
                    <a:pt x="1966997" y="350821"/>
                  </a:lnTo>
                  <a:lnTo>
                    <a:pt x="1997551" y="383865"/>
                  </a:lnTo>
                  <a:lnTo>
                    <a:pt x="2026801" y="418096"/>
                  </a:lnTo>
                  <a:lnTo>
                    <a:pt x="2054706" y="453472"/>
                  </a:lnTo>
                  <a:lnTo>
                    <a:pt x="2081227" y="489955"/>
                  </a:lnTo>
                  <a:lnTo>
                    <a:pt x="2106325" y="527504"/>
                  </a:lnTo>
                  <a:lnTo>
                    <a:pt x="2129959" y="566081"/>
                  </a:lnTo>
                  <a:lnTo>
                    <a:pt x="2152090" y="605645"/>
                  </a:lnTo>
                  <a:lnTo>
                    <a:pt x="2172679" y="646157"/>
                  </a:lnTo>
                  <a:lnTo>
                    <a:pt x="2191685" y="687577"/>
                  </a:lnTo>
                  <a:lnTo>
                    <a:pt x="2209069" y="729865"/>
                  </a:lnTo>
                  <a:lnTo>
                    <a:pt x="2224792" y="772982"/>
                  </a:lnTo>
                  <a:lnTo>
                    <a:pt x="2238814" y="816889"/>
                  </a:lnTo>
                  <a:lnTo>
                    <a:pt x="2251095" y="861545"/>
                  </a:lnTo>
                  <a:lnTo>
                    <a:pt x="2261595" y="906911"/>
                  </a:lnTo>
                  <a:lnTo>
                    <a:pt x="2270275" y="952947"/>
                  </a:lnTo>
                  <a:lnTo>
                    <a:pt x="2277095" y="999613"/>
                  </a:lnTo>
                  <a:lnTo>
                    <a:pt x="2282015" y="1046871"/>
                  </a:lnTo>
                  <a:lnTo>
                    <a:pt x="2284997" y="1094679"/>
                  </a:lnTo>
                  <a:lnTo>
                    <a:pt x="2286000" y="1143000"/>
                  </a:lnTo>
                  <a:lnTo>
                    <a:pt x="2284997" y="1191320"/>
                  </a:lnTo>
                  <a:lnTo>
                    <a:pt x="2282015" y="1239128"/>
                  </a:lnTo>
                  <a:lnTo>
                    <a:pt x="2277095" y="1286386"/>
                  </a:lnTo>
                  <a:lnTo>
                    <a:pt x="2270275" y="1333052"/>
                  </a:lnTo>
                  <a:lnTo>
                    <a:pt x="2261595" y="1379088"/>
                  </a:lnTo>
                  <a:lnTo>
                    <a:pt x="2251095" y="1424454"/>
                  </a:lnTo>
                  <a:lnTo>
                    <a:pt x="2238814" y="1469110"/>
                  </a:lnTo>
                  <a:lnTo>
                    <a:pt x="2224792" y="1513017"/>
                  </a:lnTo>
                  <a:lnTo>
                    <a:pt x="2209069" y="1556134"/>
                  </a:lnTo>
                  <a:lnTo>
                    <a:pt x="2191685" y="1598422"/>
                  </a:lnTo>
                  <a:lnTo>
                    <a:pt x="2172679" y="1639842"/>
                  </a:lnTo>
                  <a:lnTo>
                    <a:pt x="2152090" y="1680354"/>
                  </a:lnTo>
                  <a:lnTo>
                    <a:pt x="2129959" y="1719918"/>
                  </a:lnTo>
                  <a:lnTo>
                    <a:pt x="2106325" y="1758495"/>
                  </a:lnTo>
                  <a:lnTo>
                    <a:pt x="2081227" y="1796044"/>
                  </a:lnTo>
                  <a:lnTo>
                    <a:pt x="2054706" y="1832527"/>
                  </a:lnTo>
                  <a:lnTo>
                    <a:pt x="2026801" y="1867903"/>
                  </a:lnTo>
                  <a:lnTo>
                    <a:pt x="1997551" y="1902134"/>
                  </a:lnTo>
                  <a:lnTo>
                    <a:pt x="1966997" y="1935178"/>
                  </a:lnTo>
                  <a:lnTo>
                    <a:pt x="1935178" y="1966997"/>
                  </a:lnTo>
                  <a:lnTo>
                    <a:pt x="1902134" y="1997551"/>
                  </a:lnTo>
                  <a:lnTo>
                    <a:pt x="1867903" y="2026801"/>
                  </a:lnTo>
                  <a:lnTo>
                    <a:pt x="1832527" y="2054706"/>
                  </a:lnTo>
                  <a:lnTo>
                    <a:pt x="1796044" y="2081227"/>
                  </a:lnTo>
                  <a:lnTo>
                    <a:pt x="1758495" y="2106325"/>
                  </a:lnTo>
                  <a:lnTo>
                    <a:pt x="1719918" y="2129959"/>
                  </a:lnTo>
                  <a:lnTo>
                    <a:pt x="1680354" y="2152090"/>
                  </a:lnTo>
                  <a:lnTo>
                    <a:pt x="1639842" y="2172679"/>
                  </a:lnTo>
                  <a:lnTo>
                    <a:pt x="1598422" y="2191685"/>
                  </a:lnTo>
                  <a:lnTo>
                    <a:pt x="1556134" y="2209069"/>
                  </a:lnTo>
                  <a:lnTo>
                    <a:pt x="1513017" y="2224792"/>
                  </a:lnTo>
                  <a:lnTo>
                    <a:pt x="1469110" y="2238814"/>
                  </a:lnTo>
                  <a:lnTo>
                    <a:pt x="1424454" y="2251095"/>
                  </a:lnTo>
                  <a:lnTo>
                    <a:pt x="1379088" y="2261595"/>
                  </a:lnTo>
                  <a:lnTo>
                    <a:pt x="1333052" y="2270275"/>
                  </a:lnTo>
                  <a:lnTo>
                    <a:pt x="1286386" y="2277095"/>
                  </a:lnTo>
                  <a:lnTo>
                    <a:pt x="1239128" y="2282015"/>
                  </a:lnTo>
                  <a:lnTo>
                    <a:pt x="1191320" y="2284997"/>
                  </a:lnTo>
                  <a:lnTo>
                    <a:pt x="1142999" y="2286000"/>
                  </a:lnTo>
                  <a:lnTo>
                    <a:pt x="1094679" y="2284997"/>
                  </a:lnTo>
                  <a:lnTo>
                    <a:pt x="1046871" y="2282015"/>
                  </a:lnTo>
                  <a:lnTo>
                    <a:pt x="999613" y="2277095"/>
                  </a:lnTo>
                  <a:lnTo>
                    <a:pt x="952947" y="2270275"/>
                  </a:lnTo>
                  <a:lnTo>
                    <a:pt x="906911" y="2261595"/>
                  </a:lnTo>
                  <a:lnTo>
                    <a:pt x="861545" y="2251095"/>
                  </a:lnTo>
                  <a:lnTo>
                    <a:pt x="816889" y="2238814"/>
                  </a:lnTo>
                  <a:lnTo>
                    <a:pt x="772982" y="2224792"/>
                  </a:lnTo>
                  <a:lnTo>
                    <a:pt x="729865" y="2209069"/>
                  </a:lnTo>
                  <a:lnTo>
                    <a:pt x="687577" y="2191685"/>
                  </a:lnTo>
                  <a:lnTo>
                    <a:pt x="646157" y="2172679"/>
                  </a:lnTo>
                  <a:lnTo>
                    <a:pt x="605645" y="2152090"/>
                  </a:lnTo>
                  <a:lnTo>
                    <a:pt x="566081" y="2129959"/>
                  </a:lnTo>
                  <a:lnTo>
                    <a:pt x="527504" y="2106325"/>
                  </a:lnTo>
                  <a:lnTo>
                    <a:pt x="489955" y="2081227"/>
                  </a:lnTo>
                  <a:lnTo>
                    <a:pt x="453472" y="2054706"/>
                  </a:lnTo>
                  <a:lnTo>
                    <a:pt x="418096" y="2026801"/>
                  </a:lnTo>
                  <a:lnTo>
                    <a:pt x="383865" y="1997551"/>
                  </a:lnTo>
                  <a:lnTo>
                    <a:pt x="350821" y="1966997"/>
                  </a:lnTo>
                  <a:lnTo>
                    <a:pt x="319002" y="1935178"/>
                  </a:lnTo>
                  <a:lnTo>
                    <a:pt x="288448" y="1902134"/>
                  </a:lnTo>
                  <a:lnTo>
                    <a:pt x="259198" y="1867903"/>
                  </a:lnTo>
                  <a:lnTo>
                    <a:pt x="231293" y="1832527"/>
                  </a:lnTo>
                  <a:lnTo>
                    <a:pt x="204772" y="1796044"/>
                  </a:lnTo>
                  <a:lnTo>
                    <a:pt x="179674" y="1758495"/>
                  </a:lnTo>
                  <a:lnTo>
                    <a:pt x="156040" y="1719918"/>
                  </a:lnTo>
                  <a:lnTo>
                    <a:pt x="133909" y="1680354"/>
                  </a:lnTo>
                  <a:lnTo>
                    <a:pt x="113320" y="1639842"/>
                  </a:lnTo>
                  <a:lnTo>
                    <a:pt x="94314" y="1598422"/>
                  </a:lnTo>
                  <a:lnTo>
                    <a:pt x="76930" y="1556134"/>
                  </a:lnTo>
                  <a:lnTo>
                    <a:pt x="61207" y="1513017"/>
                  </a:lnTo>
                  <a:lnTo>
                    <a:pt x="47185" y="1469110"/>
                  </a:lnTo>
                  <a:lnTo>
                    <a:pt x="34904" y="1424454"/>
                  </a:lnTo>
                  <a:lnTo>
                    <a:pt x="24404" y="1379088"/>
                  </a:lnTo>
                  <a:lnTo>
                    <a:pt x="15724" y="1333052"/>
                  </a:lnTo>
                  <a:lnTo>
                    <a:pt x="8904" y="1286386"/>
                  </a:lnTo>
                  <a:lnTo>
                    <a:pt x="3984" y="1239128"/>
                  </a:lnTo>
                  <a:lnTo>
                    <a:pt x="1002" y="1191320"/>
                  </a:lnTo>
                  <a:lnTo>
                    <a:pt x="0" y="1143000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pic>
          <p:nvPicPr>
            <p:cNvPr id="13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18863" y="4410543"/>
              <a:ext cx="1664208" cy="1664207"/>
            </a:xfrm>
            <a:prstGeom prst="rect">
              <a:avLst/>
            </a:prstGeom>
          </p:spPr>
        </p:pic>
        <p:pic>
          <p:nvPicPr>
            <p:cNvPr id="14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87068" y="6073378"/>
              <a:ext cx="662940" cy="415573"/>
            </a:xfrm>
            <a:prstGeom prst="rect">
              <a:avLst/>
            </a:prstGeom>
          </p:spPr>
        </p:pic>
        <p:pic>
          <p:nvPicPr>
            <p:cNvPr id="15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34184" y="6876526"/>
              <a:ext cx="662940" cy="415573"/>
            </a:xfrm>
            <a:prstGeom prst="rect">
              <a:avLst/>
            </a:prstGeom>
          </p:spPr>
        </p:pic>
      </p:grpSp>
      <p:sp>
        <p:nvSpPr>
          <p:cNvPr id="16" name="object 12"/>
          <p:cNvSpPr txBox="1"/>
          <p:nvPr/>
        </p:nvSpPr>
        <p:spPr>
          <a:xfrm>
            <a:off x="1698875" y="3838035"/>
            <a:ext cx="2483445" cy="1987724"/>
          </a:xfrm>
          <a:prstGeom prst="rect">
            <a:avLst/>
          </a:prstGeom>
        </p:spPr>
        <p:txBody>
          <a:bodyPr vert="horz" wrap="square" lIns="0" tIns="325120" rIns="0" bIns="0" rtlCol="0">
            <a:spAutoFit/>
          </a:bodyPr>
          <a:lstStyle/>
          <a:p>
            <a:pPr marL="400050">
              <a:lnSpc>
                <a:spcPct val="100000"/>
              </a:lnSpc>
              <a:spcBef>
                <a:spcPts val="2560"/>
              </a:spcBef>
            </a:pPr>
            <a:r>
              <a:rPr sz="4000" spc="85" dirty="0">
                <a:latin typeface="Arial"/>
                <a:cs typeface="Arial"/>
              </a:rPr>
              <a:t>10</a:t>
            </a:r>
            <a:endParaRPr sz="40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845"/>
              </a:spcBef>
            </a:pPr>
            <a:r>
              <a:rPr sz="3600" spc="55" dirty="0">
                <a:latin typeface="Arial"/>
                <a:cs typeface="Arial"/>
              </a:rPr>
              <a:t>60</a:t>
            </a:r>
            <a:endParaRPr sz="3600" dirty="0">
              <a:latin typeface="Arial"/>
              <a:cs typeface="Arial"/>
            </a:endParaRPr>
          </a:p>
          <a:p>
            <a:pPr marL="12700" marR="75565">
              <a:lnSpc>
                <a:spcPct val="100000"/>
              </a:lnSpc>
              <a:spcBef>
                <a:spcPts val="55"/>
              </a:spcBef>
            </a:pPr>
            <a:r>
              <a:rPr sz="1600" spc="-40" dirty="0">
                <a:latin typeface="Trebuchet MS"/>
                <a:cs typeface="Trebuchet MS"/>
              </a:rPr>
              <a:t>н</a:t>
            </a:r>
            <a:r>
              <a:rPr sz="1600" spc="-50" dirty="0">
                <a:latin typeface="Trebuchet MS"/>
                <a:cs typeface="Trebuchet MS"/>
              </a:rPr>
              <a:t>а</a:t>
            </a:r>
            <a:r>
              <a:rPr sz="1600" spc="-120" dirty="0">
                <a:latin typeface="Trebuchet MS"/>
                <a:cs typeface="Trebuchet MS"/>
              </a:rPr>
              <a:t>с</a:t>
            </a:r>
            <a:r>
              <a:rPr sz="1600" spc="-95" dirty="0">
                <a:latin typeface="Trebuchet MS"/>
                <a:cs typeface="Trebuchet MS"/>
              </a:rPr>
              <a:t>ел</a:t>
            </a:r>
            <a:r>
              <a:rPr sz="1600" spc="-85" dirty="0">
                <a:latin typeface="Trebuchet MS"/>
                <a:cs typeface="Trebuchet MS"/>
              </a:rPr>
              <a:t>е</a:t>
            </a:r>
            <a:r>
              <a:rPr sz="1600" spc="-95" dirty="0">
                <a:latin typeface="Trebuchet MS"/>
                <a:cs typeface="Trebuchet MS"/>
              </a:rPr>
              <a:t>н</a:t>
            </a:r>
            <a:r>
              <a:rPr sz="1600" spc="-85" dirty="0">
                <a:latin typeface="Trebuchet MS"/>
                <a:cs typeface="Trebuchet MS"/>
              </a:rPr>
              <a:t>ных  </a:t>
            </a:r>
            <a:r>
              <a:rPr sz="1600" spc="-65" dirty="0">
                <a:latin typeface="Trebuchet MS"/>
                <a:cs typeface="Trebuchet MS"/>
              </a:rPr>
              <a:t>пунктов</a:t>
            </a:r>
            <a:endParaRPr sz="1600" dirty="0">
              <a:latin typeface="Trebuchet MS"/>
              <a:cs typeface="Trebuchet MS"/>
            </a:endParaRPr>
          </a:p>
        </p:txBody>
      </p:sp>
      <p:sp>
        <p:nvSpPr>
          <p:cNvPr id="17" name="object 6"/>
          <p:cNvSpPr txBox="1"/>
          <p:nvPr/>
        </p:nvSpPr>
        <p:spPr>
          <a:xfrm>
            <a:off x="2715163" y="4066416"/>
            <a:ext cx="2553970" cy="3943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200" spc="-80" dirty="0">
                <a:latin typeface="Trebuchet MS"/>
                <a:cs typeface="Trebuchet MS"/>
              </a:rPr>
              <a:t>М</a:t>
            </a:r>
            <a:r>
              <a:rPr sz="1200" spc="-80" dirty="0" err="1">
                <a:latin typeface="Trebuchet MS"/>
                <a:cs typeface="Trebuchet MS"/>
              </a:rPr>
              <a:t>униципальных</a:t>
            </a:r>
            <a:endParaRPr lang="ru-RU" sz="1200" spc="-8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40" dirty="0">
                <a:latin typeface="Trebuchet MS"/>
                <a:cs typeface="Trebuchet MS"/>
              </a:rPr>
              <a:t> </a:t>
            </a:r>
            <a:r>
              <a:rPr sz="1200" spc="-65" dirty="0">
                <a:latin typeface="Trebuchet MS"/>
                <a:cs typeface="Trebuchet MS"/>
              </a:rPr>
              <a:t>образований</a:t>
            </a:r>
            <a:endParaRPr sz="1200" dirty="0">
              <a:latin typeface="Trebuchet MS"/>
              <a:cs typeface="Trebuchet M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6044" y="1415218"/>
            <a:ext cx="52261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Ичалковский район расположен на северо-востоке Республики Мордовия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Реализующиеся инвестиционные проекты</a:t>
            </a:r>
            <a:endParaRPr lang="ru-RU" sz="3200" dirty="0"/>
          </a:p>
        </p:txBody>
      </p:sp>
      <p:sp>
        <p:nvSpPr>
          <p:cNvPr id="11" name="object 8"/>
          <p:cNvSpPr txBox="1"/>
          <p:nvPr/>
        </p:nvSpPr>
        <p:spPr>
          <a:xfrm>
            <a:off x="414222" y="1616624"/>
            <a:ext cx="6758305" cy="3398366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97815" lvl="0" indent="-285750">
              <a:spcBef>
                <a:spcPts val="95"/>
              </a:spcBef>
              <a:buFont typeface="Arial" panose="020B0604020202020204" pitchFamily="34" charset="0"/>
              <a:buChar char="•"/>
              <a:tabLst>
                <a:tab pos="194310" algn="l"/>
                <a:tab pos="1654175" algn="l"/>
                <a:tab pos="2639695" algn="l"/>
                <a:tab pos="3266440" algn="l"/>
                <a:tab pos="4177665" algn="l"/>
                <a:tab pos="5383530" algn="l"/>
                <a:tab pos="5975350" algn="l"/>
                <a:tab pos="6372860" algn="l"/>
              </a:tabLst>
            </a:pPr>
            <a:r>
              <a:rPr lang="ru-RU" sz="2000" spc="-9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spc="-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</a:t>
            </a:r>
            <a:r>
              <a:rPr lang="ru-RU" sz="2000" spc="-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онст</a:t>
            </a:r>
            <a:r>
              <a:rPr lang="ru-RU" sz="2000" spc="-8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spc="-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</a:t>
            </a:r>
            <a:r>
              <a:rPr lang="ru-RU" sz="2000" spc="-6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ция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spc="-4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spc="-7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</a:t>
            </a:r>
            <a:r>
              <a:rPr lang="ru-RU" sz="2000" spc="-5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ного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spc="-9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000" spc="-8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000" spc="-14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а,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spc="-7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spc="-7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spc="-9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люч</a:t>
            </a:r>
            <a:r>
              <a:rPr lang="ru-RU" sz="2000" spc="-7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spc="-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2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spc="-4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spc="-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spc="-8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spc="-13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spc="-9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</a:t>
            </a:r>
            <a:r>
              <a:rPr lang="ru-RU" sz="2000" spc="-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spc="-7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убой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spc="-3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spc="-4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7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ОАО </a:t>
            </a:r>
            <a:r>
              <a:rPr sz="2000" spc="-8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sz="20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Мясокомбинат</a:t>
            </a: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«Оброченский»</a:t>
            </a: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(195</a:t>
            </a:r>
            <a:r>
              <a:rPr sz="20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sz="20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9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sz="2000" spc="-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000" spc="-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7815" marR="5715" indent="-285750" algn="just">
              <a:lnSpc>
                <a:spcPct val="100000"/>
              </a:lnSpc>
              <a:spcBef>
                <a:spcPts val="605"/>
              </a:spcBef>
              <a:buFont typeface="Arial" panose="020B0604020202020204" pitchFamily="34" charset="0"/>
              <a:buChar char="•"/>
              <a:tabLst>
                <a:tab pos="194310" algn="l"/>
              </a:tabLst>
            </a:pPr>
            <a:r>
              <a:rPr lang="ru-RU" sz="2000" spc="-7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</a:t>
            </a:r>
            <a:r>
              <a:rPr lang="ru-RU" sz="20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новой </a:t>
            </a:r>
            <a:r>
              <a:rPr lang="ru-RU" sz="20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котельной </a:t>
            </a:r>
            <a:r>
              <a:rPr lang="ru-RU" sz="20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МОБУ </a:t>
            </a:r>
            <a:r>
              <a:rPr lang="ru-RU" sz="20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spc="-8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Ладская</a:t>
            </a:r>
            <a:r>
              <a:rPr lang="ru-RU" sz="20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СОШ» </a:t>
            </a:r>
            <a:r>
              <a:rPr lang="ru-RU" sz="20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мощностью </a:t>
            </a:r>
            <a:r>
              <a:rPr lang="ru-RU" sz="20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 </a:t>
            </a:r>
            <a:r>
              <a:rPr lang="ru-RU" sz="2000" spc="-11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кВТ</a:t>
            </a:r>
            <a:r>
              <a:rPr lang="ru-RU" sz="20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стоимостью</a:t>
            </a:r>
            <a:r>
              <a:rPr lang="ru-RU" sz="2000" spc="2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4,560</a:t>
            </a:r>
            <a:r>
              <a:rPr lang="ru-RU" sz="2000" spc="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lang="ru-RU" sz="20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lang="ru-RU" sz="20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(Договор</a:t>
            </a:r>
            <a:r>
              <a:rPr lang="ru-RU" sz="20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аренды</a:t>
            </a:r>
            <a:r>
              <a:rPr lang="ru-RU" sz="20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spc="2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инвестиционными </a:t>
            </a:r>
            <a:r>
              <a:rPr lang="ru-RU" sz="20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обязательствами).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7815" marR="5080" indent="-285750" algn="just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94310" algn="l"/>
              </a:tabLst>
            </a:pPr>
            <a:r>
              <a:rPr lang="ru-RU" sz="20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r>
              <a:rPr lang="ru-RU" sz="20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новой</a:t>
            </a:r>
            <a:r>
              <a:rPr lang="ru-RU" sz="20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котельной</a:t>
            </a:r>
            <a:r>
              <a:rPr lang="ru-RU" sz="20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МОБУ</a:t>
            </a:r>
            <a:r>
              <a:rPr lang="ru-RU" sz="20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«Берегово-</a:t>
            </a:r>
            <a:r>
              <a:rPr lang="ru-RU" sz="2000" spc="-7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Сыресевская</a:t>
            </a:r>
            <a:r>
              <a:rPr lang="ru-RU" sz="20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СОШ» </a:t>
            </a:r>
            <a:r>
              <a:rPr lang="ru-RU" sz="20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мощностью</a:t>
            </a:r>
            <a:r>
              <a:rPr lang="ru-RU" sz="20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ru-RU" sz="2000" spc="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1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кВТ</a:t>
            </a:r>
            <a:r>
              <a:rPr lang="ru-RU" sz="20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стоимостью</a:t>
            </a:r>
            <a:r>
              <a:rPr lang="ru-RU" sz="20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3,850</a:t>
            </a:r>
            <a:r>
              <a:rPr lang="ru-RU" sz="2000" spc="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lang="ru-RU" sz="20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lang="ru-RU" sz="20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(Договор</a:t>
            </a:r>
            <a:r>
              <a:rPr lang="ru-RU" sz="20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аренды</a:t>
            </a:r>
            <a:r>
              <a:rPr lang="ru-RU" sz="20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инвестиционными</a:t>
            </a:r>
            <a:r>
              <a:rPr lang="ru-RU"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обязательствами).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93675" indent="-18161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94310" algn="l"/>
                <a:tab pos="1598930" algn="l"/>
                <a:tab pos="2344420" algn="l"/>
                <a:tab pos="2684145" algn="l"/>
                <a:tab pos="3456940" algn="l"/>
                <a:tab pos="4585335" algn="l"/>
                <a:tab pos="5630545" algn="l"/>
              </a:tabLst>
            </a:pPr>
            <a:endParaRPr sz="2000" dirty="0">
              <a:latin typeface="Trebuchet MS"/>
              <a:cs typeface="Trebuchet M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8323" r="20883"/>
          <a:stretch/>
        </p:blipFill>
        <p:spPr>
          <a:xfrm>
            <a:off x="7456383" y="2193015"/>
            <a:ext cx="4584701" cy="3145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7624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Свободные инвестиционные </a:t>
            </a:r>
            <a:br>
              <a:rPr lang="ru-RU" sz="32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</a:br>
            <a:r>
              <a:rPr lang="ru-RU" sz="32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ниши</a:t>
            </a:r>
            <a:endParaRPr lang="ru-RU" sz="3200" dirty="0"/>
          </a:p>
        </p:txBody>
      </p:sp>
      <p:sp>
        <p:nvSpPr>
          <p:cNvPr id="12" name="object 7"/>
          <p:cNvSpPr txBox="1"/>
          <p:nvPr/>
        </p:nvSpPr>
        <p:spPr>
          <a:xfrm>
            <a:off x="355599" y="1697493"/>
            <a:ext cx="11188701" cy="95090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6350" indent="-287020">
              <a:spcBef>
                <a:spcPts val="605"/>
              </a:spcBef>
              <a:buFont typeface="Wingdings"/>
              <a:buChar char=""/>
              <a:tabLst>
                <a:tab pos="299720" algn="l"/>
              </a:tabLst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 придорожного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сервиса</a:t>
            </a:r>
          </a:p>
          <a:p>
            <a:pPr marL="299085" marR="6350" indent="-287020">
              <a:spcBef>
                <a:spcPts val="605"/>
              </a:spcBef>
              <a:buFont typeface="Wingdings"/>
              <a:buChar char=""/>
              <a:tabLst>
                <a:tab pos="299720" algn="l"/>
              </a:tabLst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Разведение молочных пород КРС с целью производства молока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39" y="2891926"/>
            <a:ext cx="6094023" cy="3356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523" y="3005749"/>
            <a:ext cx="4554777" cy="3087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07282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266585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Паспорт инвестиционной площадки №1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 </a:t>
            </a:r>
            <a:endParaRPr lang="ru-RU" sz="2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9" t="17927" r="16043" b="26708"/>
          <a:stretch/>
        </p:blipFill>
        <p:spPr>
          <a:xfrm>
            <a:off x="8901622" y="4794448"/>
            <a:ext cx="3328311" cy="1968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0" t="14261" r="5139" b="15925"/>
          <a:stretch/>
        </p:blipFill>
        <p:spPr>
          <a:xfrm>
            <a:off x="9056267" y="3741098"/>
            <a:ext cx="2813358" cy="1779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187404"/>
              </p:ext>
            </p:extLst>
          </p:nvPr>
        </p:nvGraphicFramePr>
        <p:xfrm>
          <a:off x="141316" y="1258972"/>
          <a:ext cx="8744989" cy="4117214"/>
        </p:xfrm>
        <a:graphic>
          <a:graphicData uri="http://schemas.openxmlformats.org/drawingml/2006/table">
            <a:tbl>
              <a:tblPr firstRow="1" firstCol="1" bandRow="1"/>
              <a:tblGrid>
                <a:gridCol w="3749040">
                  <a:extLst>
                    <a:ext uri="{9D8B030D-6E8A-4147-A177-3AD203B41FA5}">
                      <a16:colId xmlns="" xmlns:a16="http://schemas.microsoft.com/office/drawing/2014/main" val="1794378723"/>
                    </a:ext>
                  </a:extLst>
                </a:gridCol>
                <a:gridCol w="4995949">
                  <a:extLst>
                    <a:ext uri="{9D8B030D-6E8A-4147-A177-3AD203B41FA5}">
                      <a16:colId xmlns="" xmlns:a16="http://schemas.microsoft.com/office/drawing/2014/main" val="2497870254"/>
                    </a:ext>
                  </a:extLst>
                </a:gridCol>
              </a:tblGrid>
              <a:tr h="13645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Общая информация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68720079"/>
                  </a:ext>
                </a:extLst>
              </a:tr>
              <a:tr h="10230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площадки (здание, участок)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Бывший кирпичный завод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58082206"/>
                  </a:ext>
                </a:extLst>
              </a:tr>
              <a:tr h="37358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Адрес объекта</a:t>
                      </a: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(муниципальное образование, город, населенный пункт)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Местоположение установлено относительно ориентира, расположенного за пределами участка. Ориентир дом № 4 по ул. Ванина. Участок находится примерно в 680 м. от ориентира по направлению на юго-запад. Почтовый адрес ориентира: Республика Мордовия, Ичалковский район, с. Кемля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50393604"/>
                  </a:ext>
                </a:extLst>
              </a:tr>
              <a:tr h="186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5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Кадастровый номер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13:10:0101033:3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32848196"/>
                  </a:ext>
                </a:extLst>
              </a:tr>
              <a:tr h="37407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Тип площадки</a:t>
                      </a: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Свободные земли Территория незавершенного строительства Складское помещение Производственная база (перечень оборудования) Здание </a:t>
                      </a: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предприятия </a:t>
                      </a: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(наименование) Предприятие целиком (название) Иное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Свободные земли/ территория незавершенного строительства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03595840"/>
                  </a:ext>
                </a:extLst>
              </a:tr>
              <a:tr h="10230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 земельного участка, га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3,0 га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65688501"/>
                  </a:ext>
                </a:extLst>
              </a:tr>
              <a:tr h="17973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 объекта капитального строительства (при наличии), м²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Сооружение из железобетонных конструкций, </a:t>
                      </a:r>
                      <a:r>
                        <a:rPr lang="ru-RU" sz="850" i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 </a:t>
                      </a: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2890 </a:t>
                      </a:r>
                      <a:r>
                        <a:rPr lang="ru-RU" sz="850" i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длина - 85 м, ширина - 34 м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78694605"/>
                  </a:ext>
                </a:extLst>
              </a:tr>
              <a:tr h="27098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Форма собственности / Балансодержатель</a:t>
                      </a: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(федеральная, республиканская, муниципальная, частная)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Неразграниченная государственная собственность на землю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110580"/>
                  </a:ext>
                </a:extLst>
              </a:tr>
              <a:tr h="10230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 разрешенного использования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Пищевая промышленность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20691515"/>
                  </a:ext>
                </a:extLst>
              </a:tr>
              <a:tr h="1806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Оценочная стоимость</a:t>
                      </a: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тыс. руб. на 01 апреля 2022 г.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25706275"/>
                  </a:ext>
                </a:extLst>
              </a:tr>
              <a:tr h="1806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Предполагаемые условия привлечения инвестора</a:t>
                      </a: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(аренда/продажа)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Аренда/продажа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57797572"/>
                  </a:ext>
                </a:extLst>
              </a:tr>
              <a:tr h="1806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Характеристика ранее размещенного объекта</a:t>
                      </a:r>
                      <a:r>
                        <a:rPr lang="ru-RU" sz="8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(вид деятельности)</a:t>
                      </a:r>
                      <a:endParaRPr lang="ru-RU" sz="8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Сельскохозяйственное использование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40973527"/>
                  </a:ext>
                </a:extLst>
              </a:tr>
              <a:tr h="1806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Возможные направления использования</a:t>
                      </a:r>
                      <a:endParaRPr lang="ru-RU" sz="8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Сельскохозяйственное использование; пищевая промышленность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77416413"/>
                  </a:ext>
                </a:extLst>
              </a:tr>
              <a:tr h="13645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Инфраструктура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42387683"/>
                  </a:ext>
                </a:extLst>
              </a:tr>
              <a:tr h="27098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газоснабжения на объекте (есть/нет)</a:t>
                      </a:r>
                      <a:endParaRPr lang="ru-RU" sz="8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подводящий газопровод высокого давления 6 кг., материал сталь, диаметр 108 мм. Необходимо строительство ГРПШ.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49848396"/>
                  </a:ext>
                </a:extLst>
              </a:tr>
              <a:tr h="27098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водоснабжения на объекте (есть/нет)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точка подключения от водозаборной скважины, находящейся в 100 м. от территории бывшего кирпичного завода. Дебет скважины 10 м3 в час.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11025540"/>
                  </a:ext>
                </a:extLst>
              </a:tr>
              <a:tr h="10230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водоотведения на объекте (есть/нет)</a:t>
                      </a:r>
                      <a:endParaRPr lang="ru-RU" sz="8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98194298"/>
                  </a:ext>
                </a:extLst>
              </a:tr>
              <a:tr h="2800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Электроснабжение (есть/нет)</a:t>
                      </a:r>
                      <a:endParaRPr lang="ru-RU" sz="8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</a:t>
                      </a:r>
                      <a:r>
                        <a:rPr lang="ru-RU" sz="8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Точка подключения - проходящая Вл-10кВт "Кемля-Кергуды" в 100 м. от территории бывшего кирпичного завода. Необходима установка ТП соответствующей мощности.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27246635"/>
                  </a:ext>
                </a:extLst>
              </a:tr>
              <a:tr h="10230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отопления (тепловых сетей) (есть/нет)</a:t>
                      </a:r>
                      <a:endParaRPr lang="ru-RU" sz="8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6" marR="440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5717594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356418"/>
              </p:ext>
            </p:extLst>
          </p:nvPr>
        </p:nvGraphicFramePr>
        <p:xfrm>
          <a:off x="141316" y="5376186"/>
          <a:ext cx="8744987" cy="1392819"/>
        </p:xfrm>
        <a:graphic>
          <a:graphicData uri="http://schemas.openxmlformats.org/drawingml/2006/table">
            <a:tbl>
              <a:tblPr firstRow="1" firstCol="1" bandRow="1"/>
              <a:tblGrid>
                <a:gridCol w="3735425">
                  <a:extLst>
                    <a:ext uri="{9D8B030D-6E8A-4147-A177-3AD203B41FA5}">
                      <a16:colId xmlns="" xmlns:a16="http://schemas.microsoft.com/office/drawing/2014/main" val="2542125012"/>
                    </a:ext>
                  </a:extLst>
                </a:gridCol>
                <a:gridCol w="5009562">
                  <a:extLst>
                    <a:ext uri="{9D8B030D-6E8A-4147-A177-3AD203B41FA5}">
                      <a16:colId xmlns="" xmlns:a16="http://schemas.microsoft.com/office/drawing/2014/main" val="3148638409"/>
                    </a:ext>
                  </a:extLst>
                </a:gridCol>
              </a:tblGrid>
              <a:tr h="133003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Транспортное сообщение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24771825"/>
                  </a:ext>
                </a:extLst>
              </a:tr>
              <a:tr h="857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Удаленность от автомагистрали, км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8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57836244"/>
                  </a:ext>
                </a:extLst>
              </a:tr>
              <a:tr h="857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Удаленность от железной дороги, км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576978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г. Саранск, км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249690"/>
                  </a:ext>
                </a:extLst>
              </a:tr>
              <a:tr h="20799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центра муниципального образования, в котором находится площадка, км</a:t>
                      </a:r>
                      <a:endParaRPr lang="ru-RU" sz="8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60047475"/>
                  </a:ext>
                </a:extLst>
              </a:tr>
              <a:tr h="145232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Контактная информация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03685274"/>
                  </a:ext>
                </a:extLst>
              </a:tr>
              <a:tr h="34099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Ответственное лицо 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Телефон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Кортунова Лина Игоревна – заместитель Главы – начальник управления</a:t>
                      </a:r>
                      <a:r>
                        <a:rPr kumimoji="0" lang="ru-RU" sz="8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8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экономики и муниципальных программ Администрации Ичалковского муниципального района</a:t>
                      </a:r>
                      <a:endParaRPr kumimoji="0" lang="ru-RU" sz="8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Телефон: 8 (83433) 30207</a:t>
                      </a:r>
                      <a:endParaRPr lang="ru-RU" sz="8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07904207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/>
          <p:nvPr/>
        </p:nvPicPr>
        <p:blipFill rotWithShape="1">
          <a:blip r:embed="rId4"/>
          <a:srcRect l="35121" t="17751" r="8295" b="4065"/>
          <a:stretch/>
        </p:blipFill>
        <p:spPr bwMode="auto">
          <a:xfrm>
            <a:off x="9383763" y="1302955"/>
            <a:ext cx="2158365" cy="23856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055226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prstClr val="black"/>
                </a:solidFill>
                <a:latin typeface="Segoe Print" panose="02000600000000000000" pitchFamily="2" charset="0"/>
              </a:rPr>
              <a:t>Паспорт инвестиционной площадки </a:t>
            </a:r>
            <a:r>
              <a:rPr lang="ru-RU" sz="36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№2</a:t>
            </a:r>
            <a:endParaRPr lang="ru-RU" sz="2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5" y="1487727"/>
            <a:ext cx="3733800" cy="248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5" y="4139622"/>
            <a:ext cx="3620368" cy="2413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19214"/>
              </p:ext>
            </p:extLst>
          </p:nvPr>
        </p:nvGraphicFramePr>
        <p:xfrm>
          <a:off x="4046769" y="1475791"/>
          <a:ext cx="7903786" cy="3592873"/>
        </p:xfrm>
        <a:graphic>
          <a:graphicData uri="http://schemas.openxmlformats.org/drawingml/2006/table">
            <a:tbl>
              <a:tblPr firstRow="1" firstCol="1" bandRow="1"/>
              <a:tblGrid>
                <a:gridCol w="3933005">
                  <a:extLst>
                    <a:ext uri="{9D8B030D-6E8A-4147-A177-3AD203B41FA5}">
                      <a16:colId xmlns="" xmlns:a16="http://schemas.microsoft.com/office/drawing/2014/main" val="907413589"/>
                    </a:ext>
                  </a:extLst>
                </a:gridCol>
                <a:gridCol w="3970781">
                  <a:extLst>
                    <a:ext uri="{9D8B030D-6E8A-4147-A177-3AD203B41FA5}">
                      <a16:colId xmlns="" xmlns:a16="http://schemas.microsoft.com/office/drawing/2014/main" val="1387450806"/>
                    </a:ext>
                  </a:extLst>
                </a:gridCol>
              </a:tblGrid>
              <a:tr h="17066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Общая информация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76660796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площадки (здание, участок)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Коровник 4-х рядный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96947215"/>
                  </a:ext>
                </a:extLst>
              </a:tr>
              <a:tr h="17874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Адрес объекта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(муниципальное образование, город, населенный пункт)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Республика Мордовия, Ичалковский район, </a:t>
                      </a:r>
                      <a:r>
                        <a:rPr lang="ru-RU" sz="900" i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900" i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Вечкусы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65559305"/>
                  </a:ext>
                </a:extLst>
              </a:tr>
              <a:tr h="1787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Кадастровый номер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64333424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Тип площадки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Свободные земли Территория незавершенного строительства Складское помещение Производственная база (перечень оборудования) Здание предприятия (наименование) Предприятие целиком (название) </a:t>
                      </a: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Иное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Свободные земли/ территория незавершенного строительства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62364056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 земельного участка, га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0,224 га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03320447"/>
                  </a:ext>
                </a:extLst>
              </a:tr>
              <a:tr h="15157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 объекта капитального строительства (при наличии), м²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6387290"/>
                  </a:ext>
                </a:extLst>
              </a:tr>
              <a:tr h="24083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Форма собственности / Балансодержатель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(федеральная, республиканская, муниципальная, частная)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Неразграниченная государственная собственность на землю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36047519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 разрешенного использования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Сельскохозяйственное использование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2168762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Оценочная стоимость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тыс. руб. на 01 апреля 2022 г.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57477578"/>
                  </a:ext>
                </a:extLst>
              </a:tr>
              <a:tr h="19225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Предполагаемые условия привлечения инвестора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(аренда/продажа)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Аренда/продажа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657368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Характеристика ранее размещенного объекта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(вид деятельности)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Сельскохозяйственное использование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3401324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Возможные направления использования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Сельскохозяйственное использование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494232"/>
                  </a:ext>
                </a:extLst>
              </a:tr>
              <a:tr h="17066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Инфраструктура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71618578"/>
                  </a:ext>
                </a:extLst>
              </a:tr>
              <a:tr h="1564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газоснабжения на объекте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</a:t>
                      </a:r>
                      <a:r>
                        <a:rPr lang="ru-RU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сетей в км. – 0,3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83908707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водоснабжения на объекте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 расстояние до сетей в км. – 0,2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41939248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водоотведения на объекте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92523114"/>
                  </a:ext>
                </a:extLst>
              </a:tr>
              <a:tr h="1564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Электроснабжение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</a:t>
                      </a:r>
                      <a:r>
                        <a:rPr lang="ru-RU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сетей в км. – 0,1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01402709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отопления (тепловых сетей)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14691970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238469"/>
              </p:ext>
            </p:extLst>
          </p:nvPr>
        </p:nvGraphicFramePr>
        <p:xfrm>
          <a:off x="4046770" y="5068664"/>
          <a:ext cx="7903785" cy="1734501"/>
        </p:xfrm>
        <a:graphic>
          <a:graphicData uri="http://schemas.openxmlformats.org/drawingml/2006/table">
            <a:tbl>
              <a:tblPr firstRow="1" firstCol="1" bandRow="1"/>
              <a:tblGrid>
                <a:gridCol w="3937905">
                  <a:extLst>
                    <a:ext uri="{9D8B030D-6E8A-4147-A177-3AD203B41FA5}">
                      <a16:colId xmlns="" xmlns:a16="http://schemas.microsoft.com/office/drawing/2014/main" val="3532062468"/>
                    </a:ext>
                  </a:extLst>
                </a:gridCol>
                <a:gridCol w="3965880">
                  <a:extLst>
                    <a:ext uri="{9D8B030D-6E8A-4147-A177-3AD203B41FA5}">
                      <a16:colId xmlns="" xmlns:a16="http://schemas.microsoft.com/office/drawing/2014/main" val="416596646"/>
                    </a:ext>
                  </a:extLst>
                </a:gridCol>
              </a:tblGrid>
              <a:tr h="216129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Транспортное сообщение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5389816"/>
                  </a:ext>
                </a:extLst>
              </a:tr>
              <a:tr h="14265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Удаленность от автомагистрали,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51517461"/>
                  </a:ext>
                </a:extLst>
              </a:tr>
              <a:tr h="14265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Удаленность от железной дороги,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0726337"/>
                  </a:ext>
                </a:extLst>
              </a:tr>
              <a:tr h="14265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г. Саранск,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90437736"/>
                  </a:ext>
                </a:extLst>
              </a:tr>
              <a:tr h="285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центра муниципального образования, в котором находится площадка,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39705415"/>
                  </a:ext>
                </a:extLst>
              </a:tr>
              <a:tr h="17121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Контактная информация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09645956"/>
                  </a:ext>
                </a:extLst>
              </a:tr>
              <a:tr h="61341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Ответственное лицо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Телефон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Кортунова Лина Игоревна – заместитель Главы – начальник управления</a:t>
                      </a:r>
                      <a:r>
                        <a:rPr lang="ru-RU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экономики и муниципальных программ Администрации Ичалковского муниципального района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Телефон: 8 (83433) 30207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49423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13946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prstClr val="black"/>
                </a:solidFill>
                <a:latin typeface="Segoe Print" panose="02000600000000000000" pitchFamily="2" charset="0"/>
              </a:rPr>
              <a:t>Паспорт инвестиционной площадки </a:t>
            </a:r>
            <a:r>
              <a:rPr lang="ru-RU" sz="36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№3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 </a:t>
            </a:r>
            <a:endParaRPr lang="ru-RU" sz="2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41" y="1603828"/>
            <a:ext cx="3676649" cy="2451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91" b="21019"/>
          <a:stretch/>
        </p:blipFill>
        <p:spPr>
          <a:xfrm>
            <a:off x="124841" y="4082011"/>
            <a:ext cx="3670342" cy="2457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162482"/>
              </p:ext>
            </p:extLst>
          </p:nvPr>
        </p:nvGraphicFramePr>
        <p:xfrm>
          <a:off x="3913910" y="1380342"/>
          <a:ext cx="8169794" cy="3871049"/>
        </p:xfrm>
        <a:graphic>
          <a:graphicData uri="http://schemas.openxmlformats.org/drawingml/2006/table">
            <a:tbl>
              <a:tblPr firstRow="1" firstCol="1" bandRow="1"/>
              <a:tblGrid>
                <a:gridCol w="4065374">
                  <a:extLst>
                    <a:ext uri="{9D8B030D-6E8A-4147-A177-3AD203B41FA5}">
                      <a16:colId xmlns="" xmlns:a16="http://schemas.microsoft.com/office/drawing/2014/main" val="1573526138"/>
                    </a:ext>
                  </a:extLst>
                </a:gridCol>
                <a:gridCol w="4104420">
                  <a:extLst>
                    <a:ext uri="{9D8B030D-6E8A-4147-A177-3AD203B41FA5}">
                      <a16:colId xmlns="" xmlns:a16="http://schemas.microsoft.com/office/drawing/2014/main" val="2093498654"/>
                    </a:ext>
                  </a:extLst>
                </a:gridCol>
              </a:tblGrid>
              <a:tr h="17066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Общая информация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16263881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площадки (здание, участок)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Коровник 4-х рядный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31342544"/>
                  </a:ext>
                </a:extLst>
              </a:tr>
              <a:tr h="17406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Адрес объекта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(муниципальное образование, город, населенный пункт)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Республика Мордовия, Ичалковский район, </a:t>
                      </a:r>
                      <a:r>
                        <a:rPr lang="ru-RU" sz="900" i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с. Парадеево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69164621"/>
                  </a:ext>
                </a:extLst>
              </a:tr>
              <a:tr h="1964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Кадастровый номер</a:t>
                      </a:r>
                      <a:endParaRPr kumimoji="0" lang="ru-RU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92372447"/>
                  </a:ext>
                </a:extLst>
              </a:tr>
              <a:tr h="59249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Тип площадки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Свободные земли Территория незавершенного строительства Складское помещение Производственная база (перечень оборудования) Здание предприятия (наименование) Предприятие целиком (</a:t>
                      </a: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название) Иное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Свободные земли/ территория незавершенного строительства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08853797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 земельного участка, га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0,224 га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01482264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 объекта капитального строительства (при наличии), м²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95245748"/>
                  </a:ext>
                </a:extLst>
              </a:tr>
              <a:tr h="32531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Форма собственности / Балансодержатель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(федеральная, республиканская, муниципальная, частная)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Неразграниченная государственная собственность на землю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17057611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 разрешенного использования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Сельскохозяйственное использование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5603285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Оценочная стоимость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тыс. руб. на 01 апреля 2022 г.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25195163"/>
                  </a:ext>
                </a:extLst>
              </a:tr>
              <a:tr h="28439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Предполагаемые условия привлечения инвестора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(аренда/продажа)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Аренда/продажа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49937157"/>
                  </a:ext>
                </a:extLst>
              </a:tr>
              <a:tr h="28439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Характеристика ранее размещенного объекта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(вид деятельности)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Сельскохозяйственное использование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45955282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Возможные направления использования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Сельскохозяйственное использование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97341044"/>
                  </a:ext>
                </a:extLst>
              </a:tr>
              <a:tr h="17066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Инфраструктура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86036455"/>
                  </a:ext>
                </a:extLst>
              </a:tr>
              <a:tr h="1564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газоснабжения на объекте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</a:t>
                      </a:r>
                      <a:r>
                        <a:rPr lang="ru-RU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сетей в км. – 0,3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54178935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водоснабжения на объекте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 расстояние до сетей в км. – 0,2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06228443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водоотведения на объекте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04828354"/>
                  </a:ext>
                </a:extLst>
              </a:tr>
              <a:tr h="1564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Электроснабжение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</a:t>
                      </a:r>
                      <a:r>
                        <a:rPr lang="ru-RU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сетей в км. – 0,1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8550072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отопления (тепловых сетей)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00948680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666549"/>
              </p:ext>
            </p:extLst>
          </p:nvPr>
        </p:nvGraphicFramePr>
        <p:xfrm>
          <a:off x="3913910" y="5251391"/>
          <a:ext cx="8169794" cy="1614236"/>
        </p:xfrm>
        <a:graphic>
          <a:graphicData uri="http://schemas.openxmlformats.org/drawingml/2006/table">
            <a:tbl>
              <a:tblPr firstRow="1" firstCol="1" bandRow="1"/>
              <a:tblGrid>
                <a:gridCol w="4070439">
                  <a:extLst>
                    <a:ext uri="{9D8B030D-6E8A-4147-A177-3AD203B41FA5}">
                      <a16:colId xmlns="" xmlns:a16="http://schemas.microsoft.com/office/drawing/2014/main" val="2635678059"/>
                    </a:ext>
                  </a:extLst>
                </a:gridCol>
                <a:gridCol w="4099355">
                  <a:extLst>
                    <a:ext uri="{9D8B030D-6E8A-4147-A177-3AD203B41FA5}">
                      <a16:colId xmlns="" xmlns:a16="http://schemas.microsoft.com/office/drawing/2014/main" val="3786729818"/>
                    </a:ext>
                  </a:extLst>
                </a:gridCol>
              </a:tblGrid>
              <a:tr h="85725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Транспортное сообщение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99453940"/>
                  </a:ext>
                </a:extLst>
              </a:tr>
              <a:tr h="857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Удаленность от автомагистрали,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25300097"/>
                  </a:ext>
                </a:extLst>
              </a:tr>
              <a:tr h="857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Удаленность от железной дороги,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99010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г. Саранск,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840018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центра муниципального образования, в котором находится площадка,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31521951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Контактная информация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03641411"/>
                  </a:ext>
                </a:extLst>
              </a:tr>
              <a:tr h="34099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Ответственное лицо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Телефон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Кортунова Лина Игоревна – заместитель Главы – начальник управления</a:t>
                      </a:r>
                      <a:r>
                        <a:rPr lang="ru-RU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экономики и муниципальных программ Администрации Ичалковского муниципального района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Телефон: 8 (83433) 30207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807460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4481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17126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prstClr val="black"/>
                </a:solidFill>
                <a:latin typeface="Segoe Print" panose="02000600000000000000" pitchFamily="2" charset="0"/>
              </a:rPr>
              <a:t>Паспорт инвестиционной площадки </a:t>
            </a:r>
            <a:r>
              <a:rPr lang="ru-RU" sz="36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№4</a:t>
            </a:r>
            <a:r>
              <a:rPr lang="ru-RU" sz="22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 </a:t>
            </a:r>
            <a:endParaRPr lang="ru-RU" sz="2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46" y="1537406"/>
            <a:ext cx="3542241" cy="23614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66" y="4165600"/>
            <a:ext cx="36576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319260"/>
              </p:ext>
            </p:extLst>
          </p:nvPr>
        </p:nvGraphicFramePr>
        <p:xfrm>
          <a:off x="3842097" y="1392413"/>
          <a:ext cx="8169794" cy="3871049"/>
        </p:xfrm>
        <a:graphic>
          <a:graphicData uri="http://schemas.openxmlformats.org/drawingml/2006/table">
            <a:tbl>
              <a:tblPr firstRow="1" firstCol="1" bandRow="1"/>
              <a:tblGrid>
                <a:gridCol w="4065374">
                  <a:extLst>
                    <a:ext uri="{9D8B030D-6E8A-4147-A177-3AD203B41FA5}">
                      <a16:colId xmlns="" xmlns:a16="http://schemas.microsoft.com/office/drawing/2014/main" val="295615145"/>
                    </a:ext>
                  </a:extLst>
                </a:gridCol>
                <a:gridCol w="4104420">
                  <a:extLst>
                    <a:ext uri="{9D8B030D-6E8A-4147-A177-3AD203B41FA5}">
                      <a16:colId xmlns="" xmlns:a16="http://schemas.microsoft.com/office/drawing/2014/main" val="2524645131"/>
                    </a:ext>
                  </a:extLst>
                </a:gridCol>
              </a:tblGrid>
              <a:tr h="17066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Общая информация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91537048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площадки (здание, участок)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Коровник 4-х рядный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71703146"/>
                  </a:ext>
                </a:extLst>
              </a:tr>
              <a:tr h="17406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Адрес объекта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(муниципальное образование, город, населенный пункт)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Республика Мордовия, Ичалковский район, </a:t>
                      </a:r>
                      <a:r>
                        <a:rPr lang="ru-RU" sz="900" i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с. Парадеево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91925021"/>
                  </a:ext>
                </a:extLst>
              </a:tr>
              <a:tr h="1964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Кадастровый номер</a:t>
                      </a:r>
                      <a:endParaRPr kumimoji="0" lang="ru-RU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95647784"/>
                  </a:ext>
                </a:extLst>
              </a:tr>
              <a:tr h="59249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Тип площадки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Свободные земли Территория незавершенного строительства Складское помещение Производственная база (перечень оборудования) Здание предприятия (наименование) Предприятие целиком (</a:t>
                      </a: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название) Иное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Свободные земли/ территория незавершенного строительства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09726237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 земельного участка, га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0,224 га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48208787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 объекта капитального строительства (при наличии), м²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41026459"/>
                  </a:ext>
                </a:extLst>
              </a:tr>
              <a:tr h="32531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Форма собственности / Балансодержатель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(федеральная, республиканская, муниципальная, частная)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Неразграниченная государственная собственность на землю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80122369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 разрешенного использования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Сельскохозяйственное использование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79958279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Оценочная стоимость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тыс. руб. на 01 апреля 2022 г.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61613096"/>
                  </a:ext>
                </a:extLst>
              </a:tr>
              <a:tr h="28439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Предполагаемые условия привлечения инвестора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(аренда/продажа)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Аренда/продажа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46814935"/>
                  </a:ext>
                </a:extLst>
              </a:tr>
              <a:tr h="28439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Характеристика ранее размещенного объекта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(вид деятельности)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Сельскохозяйственное использование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18500065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Возможные направления использования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Сельскохозяйственное использование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0323094"/>
                  </a:ext>
                </a:extLst>
              </a:tr>
              <a:tr h="17066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Инфраструктура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93090064"/>
                  </a:ext>
                </a:extLst>
              </a:tr>
              <a:tr h="1564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газоснабжения на объекте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</a:t>
                      </a:r>
                      <a:r>
                        <a:rPr lang="ru-RU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сетей в км. – 0,3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9732925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водоснабжения на объекте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 расстояние до сетей в км. – 0,2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06819428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водоотведения на объекте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33845610"/>
                  </a:ext>
                </a:extLst>
              </a:tr>
              <a:tr h="1564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Электроснабжение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Есть; </a:t>
                      </a:r>
                      <a:r>
                        <a:rPr lang="ru-RU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сетей в км. – 0,1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36701935"/>
                  </a:ext>
                </a:extLst>
              </a:tr>
              <a:tr h="1421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отопления (тепловых сетей) (есть/нет)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3" marR="59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77303611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1221791"/>
              </p:ext>
            </p:extLst>
          </p:nvPr>
        </p:nvGraphicFramePr>
        <p:xfrm>
          <a:off x="3842097" y="5263462"/>
          <a:ext cx="8169794" cy="1614236"/>
        </p:xfrm>
        <a:graphic>
          <a:graphicData uri="http://schemas.openxmlformats.org/drawingml/2006/table">
            <a:tbl>
              <a:tblPr firstRow="1" firstCol="1" bandRow="1"/>
              <a:tblGrid>
                <a:gridCol w="4070439">
                  <a:extLst>
                    <a:ext uri="{9D8B030D-6E8A-4147-A177-3AD203B41FA5}">
                      <a16:colId xmlns="" xmlns:a16="http://schemas.microsoft.com/office/drawing/2014/main" val="2635678059"/>
                    </a:ext>
                  </a:extLst>
                </a:gridCol>
                <a:gridCol w="4099355">
                  <a:extLst>
                    <a:ext uri="{9D8B030D-6E8A-4147-A177-3AD203B41FA5}">
                      <a16:colId xmlns="" xmlns:a16="http://schemas.microsoft.com/office/drawing/2014/main" val="3786729818"/>
                    </a:ext>
                  </a:extLst>
                </a:gridCol>
              </a:tblGrid>
              <a:tr h="85725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Транспортное сообщение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99453940"/>
                  </a:ext>
                </a:extLst>
              </a:tr>
              <a:tr h="857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Удаленность от автомагистрали,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25300097"/>
                  </a:ext>
                </a:extLst>
              </a:tr>
              <a:tr h="857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Удаленность от железной дороги,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99010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г. Саранск,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840018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Расстояние до центра муниципального образования, в котором находится площадка, км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31521951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Контактная информация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03641411"/>
                  </a:ext>
                </a:extLst>
              </a:tr>
              <a:tr h="34099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Ответственное лицо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Телефон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Кортунова Лина Игоревна – заместитель Главы – начальник управления</a:t>
                      </a:r>
                      <a:r>
                        <a:rPr lang="ru-RU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экономики и муниципальных программ Администрации Ичалковского муниципального района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Телефон: 8 (83433) 30207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807460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44984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Контактная информация</a:t>
            </a:r>
            <a:endParaRPr lang="ru-RU" sz="3200" dirty="0"/>
          </a:p>
        </p:txBody>
      </p:sp>
      <p:sp>
        <p:nvSpPr>
          <p:cNvPr id="5" name="object 6"/>
          <p:cNvSpPr txBox="1"/>
          <p:nvPr/>
        </p:nvSpPr>
        <p:spPr>
          <a:xfrm>
            <a:off x="2252217" y="1648456"/>
            <a:ext cx="4225925" cy="1733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000" spc="-60" dirty="0">
                <a:solidFill>
                  <a:prstClr val="black"/>
                </a:solidFill>
                <a:latin typeface="Trebuchet MS"/>
                <a:cs typeface="Trebuchet MS"/>
              </a:rPr>
              <a:t>Глава</a:t>
            </a:r>
            <a:endParaRPr sz="2000" dirty="0">
              <a:solidFill>
                <a:prstClr val="black"/>
              </a:solidFill>
              <a:latin typeface="Trebuchet MS"/>
              <a:cs typeface="Trebuchet MS"/>
            </a:endParaRPr>
          </a:p>
          <a:p>
            <a:pPr marL="12700">
              <a:lnSpc>
                <a:spcPts val="2390"/>
              </a:lnSpc>
            </a:pPr>
            <a:r>
              <a:rPr sz="2000" spc="-85" dirty="0">
                <a:solidFill>
                  <a:prstClr val="black"/>
                </a:solidFill>
                <a:latin typeface="Trebuchet MS"/>
                <a:cs typeface="Trebuchet MS"/>
              </a:rPr>
              <a:t>Ичалковского</a:t>
            </a:r>
            <a:r>
              <a:rPr sz="2000" spc="-9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2000" spc="-80" dirty="0">
                <a:solidFill>
                  <a:prstClr val="black"/>
                </a:solidFill>
                <a:latin typeface="Trebuchet MS"/>
                <a:cs typeface="Trebuchet MS"/>
              </a:rPr>
              <a:t>муниципального</a:t>
            </a:r>
            <a:r>
              <a:rPr sz="2000" spc="-10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2000" spc="-65" dirty="0">
                <a:solidFill>
                  <a:prstClr val="black"/>
                </a:solidFill>
                <a:latin typeface="Trebuchet MS"/>
                <a:cs typeface="Trebuchet MS"/>
              </a:rPr>
              <a:t>района</a:t>
            </a:r>
            <a:endParaRPr sz="2000" dirty="0">
              <a:solidFill>
                <a:prstClr val="black"/>
              </a:solidFill>
              <a:latin typeface="Trebuchet MS"/>
              <a:cs typeface="Trebuchet MS"/>
            </a:endParaRPr>
          </a:p>
          <a:p>
            <a:pPr marL="12700">
              <a:lnSpc>
                <a:spcPts val="3350"/>
              </a:lnSpc>
            </a:pPr>
            <a:r>
              <a:rPr sz="2800" spc="25" dirty="0">
                <a:solidFill>
                  <a:prstClr val="black"/>
                </a:solidFill>
                <a:cs typeface="Calibri"/>
              </a:rPr>
              <a:t>Дмитриева</a:t>
            </a:r>
            <a:endParaRPr sz="2800" dirty="0">
              <a:solidFill>
                <a:prstClr val="black"/>
              </a:solidFill>
              <a:cs typeface="Calibri"/>
            </a:endParaRPr>
          </a:p>
          <a:p>
            <a:pPr marL="12700"/>
            <a:r>
              <a:rPr sz="2800" spc="70" dirty="0">
                <a:solidFill>
                  <a:prstClr val="black"/>
                </a:solidFill>
                <a:cs typeface="Calibri"/>
              </a:rPr>
              <a:t>Валентина</a:t>
            </a:r>
            <a:r>
              <a:rPr sz="2800" spc="165" dirty="0">
                <a:solidFill>
                  <a:prstClr val="black"/>
                </a:solidFill>
                <a:cs typeface="Calibri"/>
              </a:rPr>
              <a:t> </a:t>
            </a:r>
            <a:r>
              <a:rPr sz="2800" spc="55" dirty="0">
                <a:solidFill>
                  <a:prstClr val="black"/>
                </a:solidFill>
                <a:cs typeface="Calibri"/>
              </a:rPr>
              <a:t>Григорьевна</a:t>
            </a:r>
            <a:endParaRPr sz="2800" dirty="0">
              <a:solidFill>
                <a:prstClr val="black"/>
              </a:solidFill>
              <a:cs typeface="Calibri"/>
            </a:endParaRPr>
          </a:p>
          <a:p>
            <a:pPr marL="12700">
              <a:spcBef>
                <a:spcPts val="25"/>
              </a:spcBef>
            </a:pPr>
            <a:r>
              <a:rPr sz="1600" spc="-195" dirty="0">
                <a:solidFill>
                  <a:prstClr val="black"/>
                </a:solidFill>
                <a:latin typeface="Trebuchet MS"/>
                <a:cs typeface="Trebuchet MS"/>
              </a:rPr>
              <a:t>Тел.:</a:t>
            </a:r>
            <a:r>
              <a:rPr sz="1600" spc="9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45" dirty="0">
                <a:solidFill>
                  <a:prstClr val="black"/>
                </a:solidFill>
                <a:latin typeface="Trebuchet MS"/>
                <a:cs typeface="Trebuchet MS"/>
              </a:rPr>
              <a:t>8</a:t>
            </a:r>
            <a:r>
              <a:rPr sz="1600" spc="-70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30" dirty="0">
                <a:solidFill>
                  <a:prstClr val="black"/>
                </a:solidFill>
                <a:latin typeface="Trebuchet MS"/>
                <a:cs typeface="Trebuchet MS"/>
              </a:rPr>
              <a:t>(834</a:t>
            </a:r>
            <a:r>
              <a:rPr sz="1600" spc="30" dirty="0">
                <a:solidFill>
                  <a:prstClr val="black"/>
                </a:solidFill>
                <a:cs typeface="Calibri"/>
              </a:rPr>
              <a:t>-33)</a:t>
            </a:r>
            <a:r>
              <a:rPr sz="1600" spc="65" dirty="0">
                <a:solidFill>
                  <a:prstClr val="black"/>
                </a:solidFill>
                <a:cs typeface="Calibri"/>
              </a:rPr>
              <a:t> </a:t>
            </a:r>
            <a:r>
              <a:rPr sz="1600" spc="80" dirty="0">
                <a:solidFill>
                  <a:prstClr val="black"/>
                </a:solidFill>
                <a:cs typeface="Calibri"/>
              </a:rPr>
              <a:t>3-00-33</a:t>
            </a:r>
            <a:endParaRPr sz="1600" dirty="0">
              <a:solidFill>
                <a:prstClr val="black"/>
              </a:solidFill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6568" y="1477770"/>
            <a:ext cx="1799844" cy="2398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object 5"/>
          <p:cNvSpPr txBox="1"/>
          <p:nvPr/>
        </p:nvSpPr>
        <p:spPr>
          <a:xfrm>
            <a:off x="2252217" y="3554348"/>
            <a:ext cx="6048375" cy="261802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920"/>
              </a:lnSpc>
              <a:spcBef>
                <a:spcPts val="95"/>
              </a:spcBef>
            </a:pPr>
            <a:r>
              <a:rPr sz="1600" spc="-85" dirty="0">
                <a:solidFill>
                  <a:prstClr val="black"/>
                </a:solidFill>
                <a:latin typeface="Trebuchet MS"/>
                <a:cs typeface="Trebuchet MS"/>
              </a:rPr>
              <a:t>Первый</a:t>
            </a:r>
            <a:r>
              <a:rPr sz="1600" spc="-3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80" dirty="0">
                <a:solidFill>
                  <a:prstClr val="black"/>
                </a:solidFill>
                <a:latin typeface="Trebuchet MS"/>
                <a:cs typeface="Trebuchet MS"/>
              </a:rPr>
              <a:t>заместитель</a:t>
            </a:r>
            <a:r>
              <a:rPr sz="1600" spc="-3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55" dirty="0">
                <a:solidFill>
                  <a:prstClr val="black"/>
                </a:solidFill>
                <a:latin typeface="Trebuchet MS"/>
                <a:cs typeface="Trebuchet MS"/>
              </a:rPr>
              <a:t>главы</a:t>
            </a:r>
            <a:r>
              <a:rPr sz="1600" spc="-4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80" dirty="0">
                <a:solidFill>
                  <a:prstClr val="black"/>
                </a:solidFill>
                <a:latin typeface="Trebuchet MS"/>
                <a:cs typeface="Trebuchet MS"/>
              </a:rPr>
              <a:t>отвечающий</a:t>
            </a:r>
            <a:r>
              <a:rPr sz="1600" spc="-30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40" dirty="0">
                <a:solidFill>
                  <a:prstClr val="black"/>
                </a:solidFill>
                <a:latin typeface="Trebuchet MS"/>
                <a:cs typeface="Trebuchet MS"/>
              </a:rPr>
              <a:t>за</a:t>
            </a:r>
            <a:r>
              <a:rPr sz="1600" spc="-50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80" dirty="0">
                <a:solidFill>
                  <a:prstClr val="black"/>
                </a:solidFill>
                <a:latin typeface="Trebuchet MS"/>
                <a:cs typeface="Trebuchet MS"/>
              </a:rPr>
              <a:t>инвестиции</a:t>
            </a:r>
            <a:endParaRPr sz="1600" dirty="0">
              <a:solidFill>
                <a:prstClr val="black"/>
              </a:solidFill>
              <a:latin typeface="Trebuchet MS"/>
              <a:cs typeface="Trebuchet MS"/>
            </a:endParaRPr>
          </a:p>
          <a:p>
            <a:pPr marL="12700">
              <a:lnSpc>
                <a:spcPts val="2400"/>
              </a:lnSpc>
            </a:pPr>
            <a:r>
              <a:rPr sz="2000" spc="35" dirty="0">
                <a:solidFill>
                  <a:prstClr val="black"/>
                </a:solidFill>
                <a:cs typeface="Calibri"/>
              </a:rPr>
              <a:t>Сусенков</a:t>
            </a:r>
            <a:r>
              <a:rPr sz="2000" spc="80" dirty="0">
                <a:solidFill>
                  <a:prstClr val="black"/>
                </a:solidFill>
                <a:cs typeface="Calibri"/>
              </a:rPr>
              <a:t> </a:t>
            </a:r>
            <a:r>
              <a:rPr sz="2000" spc="40" dirty="0">
                <a:solidFill>
                  <a:prstClr val="black"/>
                </a:solidFill>
                <a:cs typeface="Calibri"/>
              </a:rPr>
              <a:t>Александр</a:t>
            </a:r>
            <a:r>
              <a:rPr sz="2000" spc="45" dirty="0">
                <a:solidFill>
                  <a:prstClr val="black"/>
                </a:solidFill>
                <a:cs typeface="Calibri"/>
              </a:rPr>
              <a:t> </a:t>
            </a:r>
            <a:r>
              <a:rPr sz="2000" spc="35" dirty="0">
                <a:solidFill>
                  <a:prstClr val="black"/>
                </a:solidFill>
                <a:cs typeface="Calibri"/>
              </a:rPr>
              <a:t>Алексеевич</a:t>
            </a:r>
            <a:endParaRPr sz="2000" dirty="0">
              <a:solidFill>
                <a:prstClr val="black"/>
              </a:solidFill>
              <a:cs typeface="Calibri"/>
            </a:endParaRPr>
          </a:p>
          <a:p>
            <a:pPr>
              <a:spcBef>
                <a:spcPts val="55"/>
              </a:spcBef>
            </a:pPr>
            <a:endParaRPr sz="2300" dirty="0">
              <a:solidFill>
                <a:prstClr val="black"/>
              </a:solidFill>
              <a:cs typeface="Calibri"/>
            </a:endParaRPr>
          </a:p>
          <a:p>
            <a:pPr marL="12700"/>
            <a:r>
              <a:rPr sz="2400" spc="65" dirty="0">
                <a:solidFill>
                  <a:prstClr val="black"/>
                </a:solidFill>
                <a:cs typeface="Calibri"/>
              </a:rPr>
              <a:t>Контактная</a:t>
            </a:r>
            <a:r>
              <a:rPr sz="2400" spc="85" dirty="0">
                <a:solidFill>
                  <a:prstClr val="black"/>
                </a:solidFill>
                <a:cs typeface="Calibri"/>
              </a:rPr>
              <a:t> </a:t>
            </a:r>
            <a:r>
              <a:rPr sz="2400" spc="5" dirty="0">
                <a:solidFill>
                  <a:prstClr val="black"/>
                </a:solidFill>
                <a:cs typeface="Calibri"/>
              </a:rPr>
              <a:t>информация:</a:t>
            </a:r>
            <a:endParaRPr sz="2400" dirty="0">
              <a:solidFill>
                <a:prstClr val="black"/>
              </a:solidFill>
              <a:cs typeface="Calibri"/>
            </a:endParaRPr>
          </a:p>
          <a:p>
            <a:pPr marL="12700">
              <a:spcBef>
                <a:spcPts val="635"/>
              </a:spcBef>
            </a:pPr>
            <a:r>
              <a:rPr sz="1600" spc="-5" dirty="0">
                <a:solidFill>
                  <a:prstClr val="black"/>
                </a:solidFill>
                <a:cs typeface="Calibri"/>
              </a:rPr>
              <a:t>Адрес:</a:t>
            </a:r>
            <a:r>
              <a:rPr sz="1600" spc="565" dirty="0">
                <a:solidFill>
                  <a:prstClr val="black"/>
                </a:solidFill>
                <a:cs typeface="Calibri"/>
              </a:rPr>
              <a:t> </a:t>
            </a:r>
            <a:r>
              <a:rPr sz="1600" dirty="0">
                <a:solidFill>
                  <a:prstClr val="black"/>
                </a:solidFill>
                <a:latin typeface="Trebuchet MS"/>
                <a:cs typeface="Trebuchet MS"/>
              </a:rPr>
              <a:t>431640,</a:t>
            </a:r>
            <a:r>
              <a:rPr sz="1600" spc="-40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80" dirty="0">
                <a:solidFill>
                  <a:prstClr val="black"/>
                </a:solidFill>
                <a:latin typeface="Trebuchet MS"/>
                <a:cs typeface="Trebuchet MS"/>
              </a:rPr>
              <a:t>Республика</a:t>
            </a:r>
            <a:r>
              <a:rPr sz="1600" spc="-3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85" dirty="0">
                <a:solidFill>
                  <a:prstClr val="black"/>
                </a:solidFill>
                <a:latin typeface="Trebuchet MS"/>
                <a:cs typeface="Trebuchet MS"/>
              </a:rPr>
              <a:t>Мордовия,</a:t>
            </a:r>
            <a:r>
              <a:rPr sz="1600" spc="-3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80" dirty="0">
                <a:solidFill>
                  <a:prstClr val="black"/>
                </a:solidFill>
                <a:latin typeface="Trebuchet MS"/>
                <a:cs typeface="Trebuchet MS"/>
              </a:rPr>
              <a:t>Ичалковский</a:t>
            </a:r>
            <a:r>
              <a:rPr sz="1600" spc="-50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105" dirty="0">
                <a:solidFill>
                  <a:prstClr val="black"/>
                </a:solidFill>
                <a:latin typeface="Trebuchet MS"/>
                <a:cs typeface="Trebuchet MS"/>
              </a:rPr>
              <a:t>район,</a:t>
            </a:r>
            <a:r>
              <a:rPr sz="1600" spc="-20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204" dirty="0">
                <a:solidFill>
                  <a:prstClr val="black"/>
                </a:solidFill>
                <a:latin typeface="Trebuchet MS"/>
                <a:cs typeface="Trebuchet MS"/>
              </a:rPr>
              <a:t>с.</a:t>
            </a:r>
            <a:r>
              <a:rPr sz="1600" spc="-1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95" dirty="0">
                <a:solidFill>
                  <a:prstClr val="black"/>
                </a:solidFill>
                <a:latin typeface="Trebuchet MS"/>
                <a:cs typeface="Trebuchet MS"/>
              </a:rPr>
              <a:t>Кемля</a:t>
            </a:r>
            <a:r>
              <a:rPr sz="1600" spc="-95" dirty="0">
                <a:solidFill>
                  <a:prstClr val="black"/>
                </a:solidFill>
                <a:cs typeface="Calibri"/>
              </a:rPr>
              <a:t>,</a:t>
            </a:r>
            <a:endParaRPr sz="1600" dirty="0">
              <a:solidFill>
                <a:prstClr val="black"/>
              </a:solidFill>
              <a:cs typeface="Calibri"/>
            </a:endParaRPr>
          </a:p>
          <a:p>
            <a:pPr marL="12700">
              <a:spcBef>
                <a:spcPts val="960"/>
              </a:spcBef>
            </a:pPr>
            <a:r>
              <a:rPr sz="1600" spc="-75" dirty="0">
                <a:solidFill>
                  <a:prstClr val="black"/>
                </a:solidFill>
                <a:latin typeface="Trebuchet MS"/>
                <a:cs typeface="Trebuchet MS"/>
              </a:rPr>
              <a:t>ул</a:t>
            </a:r>
            <a:r>
              <a:rPr sz="1600" spc="-295" dirty="0">
                <a:solidFill>
                  <a:prstClr val="black"/>
                </a:solidFill>
                <a:latin typeface="Trebuchet MS"/>
                <a:cs typeface="Trebuchet MS"/>
              </a:rPr>
              <a:t>.</a:t>
            </a:r>
            <a:r>
              <a:rPr sz="1600" spc="-40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85" dirty="0">
                <a:solidFill>
                  <a:prstClr val="black"/>
                </a:solidFill>
                <a:latin typeface="Trebuchet MS"/>
                <a:cs typeface="Trebuchet MS"/>
              </a:rPr>
              <a:t>С</a:t>
            </a:r>
            <a:r>
              <a:rPr sz="1600" spc="-55" dirty="0">
                <a:solidFill>
                  <a:prstClr val="black"/>
                </a:solidFill>
                <a:latin typeface="Trebuchet MS"/>
                <a:cs typeface="Trebuchet MS"/>
              </a:rPr>
              <a:t>ов</a:t>
            </a:r>
            <a:r>
              <a:rPr sz="1600" spc="-90" dirty="0">
                <a:solidFill>
                  <a:prstClr val="black"/>
                </a:solidFill>
                <a:latin typeface="Trebuchet MS"/>
                <a:cs typeface="Trebuchet MS"/>
              </a:rPr>
              <a:t>етс</a:t>
            </a:r>
            <a:r>
              <a:rPr sz="1600" spc="-100" dirty="0">
                <a:solidFill>
                  <a:prstClr val="black"/>
                </a:solidFill>
                <a:latin typeface="Trebuchet MS"/>
                <a:cs typeface="Trebuchet MS"/>
              </a:rPr>
              <a:t>к</a:t>
            </a:r>
            <a:r>
              <a:rPr sz="1600" spc="-110" dirty="0">
                <a:solidFill>
                  <a:prstClr val="black"/>
                </a:solidFill>
                <a:latin typeface="Trebuchet MS"/>
                <a:cs typeface="Trebuchet MS"/>
              </a:rPr>
              <a:t>ая,</a:t>
            </a:r>
            <a:r>
              <a:rPr sz="1600" spc="-6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600" spc="-45" dirty="0" smtClean="0">
                <a:solidFill>
                  <a:prstClr val="black"/>
                </a:solidFill>
                <a:latin typeface="Trebuchet MS"/>
                <a:cs typeface="Trebuchet MS"/>
              </a:rPr>
              <a:t>д</a:t>
            </a:r>
            <a:r>
              <a:rPr sz="1600" spc="-65" dirty="0" smtClean="0">
                <a:solidFill>
                  <a:prstClr val="black"/>
                </a:solidFill>
                <a:latin typeface="Trebuchet MS"/>
                <a:cs typeface="Trebuchet MS"/>
              </a:rPr>
              <a:t>.62</a:t>
            </a:r>
            <a:endParaRPr sz="1600" dirty="0" smtClean="0">
              <a:solidFill>
                <a:prstClr val="black"/>
              </a:solidFill>
              <a:latin typeface="Trebuchet MS"/>
              <a:cs typeface="Trebuchet MS"/>
            </a:endParaRPr>
          </a:p>
          <a:p>
            <a:r>
              <a:rPr sz="1600" spc="-30" dirty="0" smtClean="0">
                <a:solidFill>
                  <a:prstClr val="black"/>
                </a:solidFill>
                <a:latin typeface="Arial"/>
                <a:cs typeface="Arial"/>
              </a:rPr>
              <a:t>E-mail</a:t>
            </a:r>
            <a:r>
              <a:rPr sz="1600" spc="-30" dirty="0">
                <a:solidFill>
                  <a:prstClr val="black"/>
                </a:solidFill>
                <a:latin typeface="Arial"/>
                <a:cs typeface="Arial"/>
              </a:rPr>
              <a:t>:</a:t>
            </a:r>
            <a:r>
              <a:rPr sz="1600" spc="-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en-US" sz="1600" u="sng" dirty="0" err="1">
                <a:hlinkClick r:id="rId3"/>
              </a:rPr>
              <a:t>ich</a:t>
            </a:r>
            <a:r>
              <a:rPr lang="ru-RU" sz="1600" u="sng" dirty="0">
                <a:hlinkClick r:id="rId3"/>
              </a:rPr>
              <a:t>_</a:t>
            </a:r>
            <a:r>
              <a:rPr lang="en-US" sz="1600" u="sng" dirty="0">
                <a:hlinkClick r:id="rId3"/>
              </a:rPr>
              <a:t>administration</a:t>
            </a:r>
            <a:r>
              <a:rPr lang="ru-RU" sz="1600" u="sng" dirty="0">
                <a:hlinkClick r:id="rId3"/>
              </a:rPr>
              <a:t>@</a:t>
            </a:r>
            <a:r>
              <a:rPr lang="en-US" sz="1600" u="sng" dirty="0" err="1">
                <a:hlinkClick r:id="rId3"/>
              </a:rPr>
              <a:t>ichalki</a:t>
            </a:r>
            <a:r>
              <a:rPr lang="ru-RU" sz="1600" u="sng" dirty="0">
                <a:hlinkClick r:id="rId3"/>
              </a:rPr>
              <a:t>.</a:t>
            </a:r>
            <a:r>
              <a:rPr lang="en-US" sz="1600" u="sng" dirty="0">
                <a:hlinkClick r:id="rId3"/>
              </a:rPr>
              <a:t>e</a:t>
            </a:r>
            <a:r>
              <a:rPr lang="ru-RU" sz="1600" u="sng" dirty="0">
                <a:hlinkClick r:id="rId3"/>
              </a:rPr>
              <a:t>-</a:t>
            </a:r>
            <a:r>
              <a:rPr lang="en-US" sz="1600" u="sng" dirty="0" err="1">
                <a:hlinkClick r:id="rId3"/>
              </a:rPr>
              <a:t>mordovia</a:t>
            </a:r>
            <a:r>
              <a:rPr lang="ru-RU" sz="1600" u="sng" dirty="0">
                <a:hlinkClick r:id="rId3"/>
              </a:rPr>
              <a:t>.</a:t>
            </a:r>
            <a:r>
              <a:rPr lang="en-US" sz="1600" u="sng" dirty="0" err="1">
                <a:hlinkClick r:id="rId3"/>
              </a:rPr>
              <a:t>ru</a:t>
            </a:r>
            <a:endParaRPr lang="ru-RU" sz="1600" dirty="0"/>
          </a:p>
          <a:p>
            <a:pPr marL="12700">
              <a:spcBef>
                <a:spcPts val="960"/>
              </a:spcBef>
              <a:tabLst>
                <a:tab pos="707390" algn="l"/>
              </a:tabLst>
            </a:pPr>
            <a:r>
              <a:rPr sz="1600" spc="25" dirty="0" err="1" smtClean="0">
                <a:solidFill>
                  <a:prstClr val="black"/>
                </a:solidFill>
                <a:cs typeface="Calibri"/>
              </a:rPr>
              <a:t>Сайт</a:t>
            </a:r>
            <a:r>
              <a:rPr sz="1600" spc="25" dirty="0">
                <a:solidFill>
                  <a:prstClr val="black"/>
                </a:solidFill>
                <a:cs typeface="Calibri"/>
              </a:rPr>
              <a:t>:	</a:t>
            </a:r>
            <a:r>
              <a:rPr sz="1600" u="sng" spc="-5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4"/>
              </a:rPr>
              <a:t>http://www.ichalkirm.ru/</a:t>
            </a:r>
            <a:endParaRPr sz="1600" dirty="0">
              <a:solidFill>
                <a:prstClr val="black"/>
              </a:solidFill>
              <a:cs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7404" y="1649728"/>
            <a:ext cx="5114596" cy="2226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1851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Segoe Print" panose="02000600000000000000" pitchFamily="2" charset="0"/>
              </a:rPr>
              <a:t>Природный комплекс</a:t>
            </a:r>
            <a:endParaRPr lang="ru-RU" sz="3600" b="1" dirty="0">
              <a:latin typeface="Segoe Print" panose="02000600000000000000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01" y="1422398"/>
            <a:ext cx="3639154" cy="2427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222" y="4077381"/>
            <a:ext cx="3643378" cy="2428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4195828" y="1574213"/>
            <a:ext cx="7843772" cy="2123658"/>
          </a:xfrm>
          <a:prstGeom prst="rect">
            <a:avLst/>
          </a:prstGeom>
          <a:ln w="76200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Климат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умеренно континентальный. Среднегодовая температура +3,7 °С. Самым холодным месяцем является январь, самым жарким-июль. Среднегодовое количество осадков в районе достигает 442 миллиметров. Вскрытие рек в большинстве случаев происходит в период с 10 по 10 апреля, замерзание – в первых числах ноября.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2100" y="4043494"/>
            <a:ext cx="8001000" cy="2462213"/>
          </a:xfrm>
          <a:prstGeom prst="rect">
            <a:avLst/>
          </a:prstGeom>
          <a:ln w="76200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Рельеф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представляет собой волнистую равнину, сильно изрезанную овражно-балочной сетью. Преобладающей формой рельефа является плато, понижающееся к пойме реки Алатырь, а также к ее притокам. Здесь микрорельеф представлен блюдцеобразным понижениями и западинами, как правило заболоченными. Большинство оврагов и склонов используется для выгона скота. </a:t>
            </a:r>
          </a:p>
        </p:txBody>
      </p:sp>
    </p:spTree>
    <p:extLst>
      <p:ext uri="{BB962C8B-B14F-4D97-AF65-F5344CB8AC3E}">
        <p14:creationId xmlns:p14="http://schemas.microsoft.com/office/powerpoint/2010/main" val="373394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Segoe Print" panose="02000600000000000000" pitchFamily="2" charset="0"/>
              </a:rPr>
              <a:t>Природный комплекс</a:t>
            </a:r>
            <a:endParaRPr lang="ru-RU" sz="3600" b="1" dirty="0">
              <a:latin typeface="Segoe Print" panose="02000600000000000000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9128" y="1702950"/>
            <a:ext cx="8246900" cy="4493538"/>
          </a:xfrm>
          <a:prstGeom prst="rect">
            <a:avLst/>
          </a:prstGeom>
          <a:ln w="76200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Растительность.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 богат лесами, их площадь составляет 32200 га, или 41,9% всей территории района. </a:t>
            </a:r>
          </a:p>
          <a:p>
            <a:pPr algn="just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Реки.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запада на восток по району протекает река Алатырь (приток Суры) с притоками: Инсар,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Татарвелень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лей,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Кемлятка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Язовка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Ачим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Калыш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Ашня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Имеется несколько мелких речек и ручейков, часть которых в летнее время пересыхает.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поймах рек Алатырь и Инсар расположены небольшие озера и много заболоченных участков. Прудов и других искусственных водоемов в районе немного. 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реки и ручьи являются источником снабжения водой населения и животных.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района расположено несколько озер, отнесенных к водным памятникам природы Мордовии. </a:t>
            </a:r>
          </a:p>
        </p:txBody>
      </p:sp>
      <p:pic>
        <p:nvPicPr>
          <p:cNvPr id="1026" name="Picture 2" descr="http://3.bp.blogspot.com/-LDpywBTuHp4/Tmu9JwrIbdI/AAAAAAAAAO0/LfNtCfPLVKA/s1600/065024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629" y="1426650"/>
            <a:ext cx="3619500" cy="24668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7628" y="3949719"/>
            <a:ext cx="3630335" cy="2722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34594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ru-RU" sz="36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Демография</a:t>
            </a:r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836795798"/>
              </p:ext>
            </p:extLst>
          </p:nvPr>
        </p:nvGraphicFramePr>
        <p:xfrm>
          <a:off x="651933" y="1617134"/>
          <a:ext cx="7061200" cy="4817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312245" y="1608667"/>
            <a:ext cx="3133063" cy="1287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>
              <a:spcBef>
                <a:spcPts val="100"/>
              </a:spcBef>
            </a:pPr>
            <a:r>
              <a:rPr lang="ru-RU" sz="20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Население, тыс. чел</a:t>
            </a:r>
            <a:r>
              <a:rPr lang="ru-RU" sz="2000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.-17,1</a:t>
            </a:r>
            <a:endParaRPr lang="ru-RU" sz="2000" b="1" spc="-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>
              <a:spcBef>
                <a:spcPts val="100"/>
              </a:spcBef>
            </a:pPr>
            <a:endParaRPr lang="ru-RU" sz="2000" b="1" spc="-50" baseline="25462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 algn="ctr">
              <a:spcBef>
                <a:spcPts val="100"/>
              </a:spcBef>
            </a:pPr>
            <a:r>
              <a:rPr lang="ru-RU" sz="3200" b="1" i="1" spc="-50" baseline="25462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состав населения, %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2245" y="2770654"/>
            <a:ext cx="3365284" cy="366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46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Экономические показатели</a:t>
            </a:r>
            <a:endParaRPr lang="ru-RU" dirty="0"/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="" xmlns:a16="http://schemas.microsoft.com/office/drawing/2014/main" id="{F42C65D7-D42A-4855-A258-DAEF0F3145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4099382"/>
              </p:ext>
            </p:extLst>
          </p:nvPr>
        </p:nvGraphicFramePr>
        <p:xfrm>
          <a:off x="6300593" y="2342066"/>
          <a:ext cx="5498598" cy="37344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>
            <a:extLst>
              <a:ext uri="{FF2B5EF4-FFF2-40B4-BE49-F238E27FC236}">
                <a16:creationId xmlns="" xmlns:a16="http://schemas.microsoft.com/office/drawing/2014/main" id="{E4A33146-8A27-4DA1-A774-C9CF2D4106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7680178"/>
              </p:ext>
            </p:extLst>
          </p:nvPr>
        </p:nvGraphicFramePr>
        <p:xfrm>
          <a:off x="576197" y="2342066"/>
          <a:ext cx="5177195" cy="3766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5D33E3A8-2FAE-47C0-A27C-4EEE118F9E87}"/>
              </a:ext>
            </a:extLst>
          </p:cNvPr>
          <p:cNvSpPr/>
          <p:nvPr/>
        </p:nvSpPr>
        <p:spPr>
          <a:xfrm>
            <a:off x="101601" y="1485421"/>
            <a:ext cx="11811000" cy="856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640" lvl="0" algn="ctr">
              <a:spcBef>
                <a:spcPts val="100"/>
              </a:spcBef>
            </a:pPr>
            <a:r>
              <a:rPr lang="ru-RU" b="1" spc="-5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b="1" spc="-5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в рейтинге достижения целевых значений показателей </a:t>
            </a:r>
            <a:r>
              <a:rPr lang="ru-RU" b="1" spc="-5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социально-экономического </a:t>
            </a:r>
            <a:r>
              <a:rPr lang="ru-RU" b="1" spc="-5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  <a:endParaRPr lang="ru-RU" b="1" spc="-5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640" lvl="0" algn="ctr">
              <a:spcBef>
                <a:spcPts val="100"/>
              </a:spcBef>
            </a:pPr>
            <a:r>
              <a:rPr lang="ru-RU" b="1" spc="-5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</a:t>
            </a:r>
            <a:r>
              <a:rPr lang="ru-RU" b="1" spc="-5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Мордовия</a:t>
            </a:r>
          </a:p>
          <a:p>
            <a:pPr marL="40640" lvl="0">
              <a:spcBef>
                <a:spcPts val="100"/>
              </a:spcBef>
            </a:pPr>
            <a:endParaRPr lang="ru-RU" b="1" spc="-50" baseline="25462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3636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Экономические показатели</a:t>
            </a:r>
            <a:endParaRPr lang="ru-RU" dirty="0"/>
          </a:p>
        </p:txBody>
      </p:sp>
      <p:graphicFrame>
        <p:nvGraphicFramePr>
          <p:cNvPr id="12" name="Диаграмма 11">
            <a:extLst>
              <a:ext uri="{FF2B5EF4-FFF2-40B4-BE49-F238E27FC236}">
                <a16:creationId xmlns="" xmlns:a16="http://schemas.microsoft.com/office/drawing/2014/main" id="{9FAAD2D1-F190-4D19-A633-7572A6FF4B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4174966"/>
              </p:ext>
            </p:extLst>
          </p:nvPr>
        </p:nvGraphicFramePr>
        <p:xfrm>
          <a:off x="6108700" y="1672375"/>
          <a:ext cx="5587999" cy="416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>
            <a:extLst>
              <a:ext uri="{FF2B5EF4-FFF2-40B4-BE49-F238E27FC236}">
                <a16:creationId xmlns="" xmlns:a16="http://schemas.microsoft.com/office/drawing/2014/main" id="{E4A33146-8A27-4DA1-A774-C9CF2D4106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9115715"/>
              </p:ext>
            </p:extLst>
          </p:nvPr>
        </p:nvGraphicFramePr>
        <p:xfrm>
          <a:off x="536619" y="1672376"/>
          <a:ext cx="5318081" cy="416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3994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73000">
              <a:schemeClr val="accent4">
                <a:lumMod val="40000"/>
                <a:lumOff val="60000"/>
              </a:schemeClr>
            </a:gs>
            <a:gs pos="83000">
              <a:srgbClr val="FFC000"/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8563"/>
            <a:ext cx="12192000" cy="1379008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83000">
                <a:srgbClr val="FFC00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Рынок труда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4500" t="59111" r="24167"/>
          <a:stretch/>
        </p:blipFill>
        <p:spPr>
          <a:xfrm>
            <a:off x="4076700" y="4496295"/>
            <a:ext cx="4102100" cy="2450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202032"/>
              </p:ext>
            </p:extLst>
          </p:nvPr>
        </p:nvGraphicFramePr>
        <p:xfrm>
          <a:off x="2063750" y="1519766"/>
          <a:ext cx="8128000" cy="31089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064000">
                  <a:extLst>
                    <a:ext uri="{9D8B030D-6E8A-4147-A177-3AD203B41FA5}">
                      <a16:colId xmlns="" xmlns:a16="http://schemas.microsoft.com/office/drawing/2014/main" val="562553872"/>
                    </a:ext>
                  </a:extLst>
                </a:gridCol>
                <a:gridCol w="4064000">
                  <a:extLst>
                    <a:ext uri="{9D8B030D-6E8A-4147-A177-3AD203B41FA5}">
                      <a16:colId xmlns="" xmlns:a16="http://schemas.microsoft.com/office/drawing/2014/main" val="29979669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Значение показателя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18153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безработных,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зарегистрированных в государственных учреждениях службы занятости населения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 чел.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35178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зарегистрированной безработицы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0,5 %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35353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Нагрузка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незанятого населения на одну заявленную вакансию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 чел.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42793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3082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4429</TotalTime>
  <Words>3424</Words>
  <Application>Microsoft Office PowerPoint</Application>
  <PresentationFormat>Произвольный</PresentationFormat>
  <Paragraphs>462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Ичалковский муниципальный район  Республики Мордовия</vt:lpstr>
      <vt:lpstr>Ичалковский муниципальный район  приглашает к сотрудничеству!</vt:lpstr>
      <vt:lpstr>Общая характеристика</vt:lpstr>
      <vt:lpstr>Природный комплекс</vt:lpstr>
      <vt:lpstr>Природный комплекс</vt:lpstr>
      <vt:lpstr>Демография</vt:lpstr>
      <vt:lpstr>Экономические показатели</vt:lpstr>
      <vt:lpstr>Экономические показатели</vt:lpstr>
      <vt:lpstr>Рынок труда</vt:lpstr>
      <vt:lpstr>Инвестиции в основной капитал</vt:lpstr>
      <vt:lpstr>Налоговый потенциал</vt:lpstr>
      <vt:lpstr>Промышленность</vt:lpstr>
      <vt:lpstr>Промышленность</vt:lpstr>
      <vt:lpstr>Сельское хозяйство</vt:lpstr>
      <vt:lpstr>Сельское хозяйство</vt:lpstr>
      <vt:lpstr>Схема размещения организаций АПК</vt:lpstr>
      <vt:lpstr>Образование  </vt:lpstr>
      <vt:lpstr>Культура  </vt:lpstr>
      <vt:lpstr>Физическая культура и спорт  </vt:lpstr>
      <vt:lpstr>Здравоохранение  </vt:lpstr>
      <vt:lpstr>Жилищное строительство </vt:lpstr>
      <vt:lpstr>         Инженерная и транспортная инфраструктура</vt:lpstr>
      <vt:lpstr>         Благоустройство дворовых и общественных                                 территорий</vt:lpstr>
      <vt:lpstr>Туризм</vt:lpstr>
      <vt:lpstr>Туризм</vt:lpstr>
      <vt:lpstr>Промышленный туризм</vt:lpstr>
      <vt:lpstr>Инвестиционные преимущества  </vt:lpstr>
      <vt:lpstr>Реализованные инвестиционные проекты</vt:lpstr>
      <vt:lpstr>Реализованные инвестиционные проекты</vt:lpstr>
      <vt:lpstr>Реализующиеся инвестиционные проекты</vt:lpstr>
      <vt:lpstr>Свободные инвестиционные  ниши</vt:lpstr>
      <vt:lpstr>Паспорт инвестиционной площадки №1 </vt:lpstr>
      <vt:lpstr>Паспорт инвестиционной площадки №2</vt:lpstr>
      <vt:lpstr>Паспорт инвестиционной площадки №3 </vt:lpstr>
      <vt:lpstr>Паспорт инвестиционной площадки №4 </vt:lpstr>
      <vt:lpstr>Контактная информация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338</cp:revision>
  <cp:lastPrinted>2023-04-07T06:33:32Z</cp:lastPrinted>
  <dcterms:created xsi:type="dcterms:W3CDTF">2021-04-14T10:10:43Z</dcterms:created>
  <dcterms:modified xsi:type="dcterms:W3CDTF">2023-04-14T13:07:56Z</dcterms:modified>
</cp:coreProperties>
</file>